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99"/>
    <a:srgbClr val="FF0000"/>
    <a:srgbClr val="FF3300"/>
    <a:srgbClr val="990099"/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398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1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D9F33-8337-4C3E-8675-5247FBD13CF8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C5AD8-A526-445D-9F69-A7EE6FD87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40;&#1051;&#1045;&#1056;&#1040;\Desktop\200%20&#1083;&#1077;&#1090;%20&#1086;&#1090;&#1082;&#1088;%20&#1040;&#1053;&#1058;&#1040;&#1056;&#1050;&#1058;&#1048;&#1044;&#1067;\&#1080;&#1075;&#1088;&#1072;%207-8%20&#1082;&#1083;\&#1050;&#1088;&#1072;&#1089;&#1085;&#1072;&#1103;%20&#1087;&#1072;&#1083;&#1072;&#1090;&#1082;&#1072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slide" Target="slide7.xml"/><Relationship Id="rId26" Type="http://schemas.openxmlformats.org/officeDocument/2006/relationships/slide" Target="slide15.xml"/><Relationship Id="rId39" Type="http://schemas.openxmlformats.org/officeDocument/2006/relationships/slide" Target="slide28.xml"/><Relationship Id="rId3" Type="http://schemas.openxmlformats.org/officeDocument/2006/relationships/image" Target="../media/image5.jpeg"/><Relationship Id="rId21" Type="http://schemas.openxmlformats.org/officeDocument/2006/relationships/slide" Target="slide10.xml"/><Relationship Id="rId34" Type="http://schemas.openxmlformats.org/officeDocument/2006/relationships/slide" Target="slide23.xml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slide" Target="slide6.xml"/><Relationship Id="rId25" Type="http://schemas.openxmlformats.org/officeDocument/2006/relationships/slide" Target="slide14.xml"/><Relationship Id="rId33" Type="http://schemas.openxmlformats.org/officeDocument/2006/relationships/slide" Target="slide22.xml"/><Relationship Id="rId38" Type="http://schemas.openxmlformats.org/officeDocument/2006/relationships/slide" Target="slide27.xml"/><Relationship Id="rId2" Type="http://schemas.openxmlformats.org/officeDocument/2006/relationships/image" Target="../media/image4.jpeg"/><Relationship Id="rId16" Type="http://schemas.openxmlformats.org/officeDocument/2006/relationships/slide" Target="slide5.xml"/><Relationship Id="rId20" Type="http://schemas.openxmlformats.org/officeDocument/2006/relationships/slide" Target="slide9.xml"/><Relationship Id="rId29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24" Type="http://schemas.openxmlformats.org/officeDocument/2006/relationships/slide" Target="slide13.xml"/><Relationship Id="rId32" Type="http://schemas.openxmlformats.org/officeDocument/2006/relationships/slide" Target="slide21.xml"/><Relationship Id="rId37" Type="http://schemas.openxmlformats.org/officeDocument/2006/relationships/slide" Target="slide26.xml"/><Relationship Id="rId5" Type="http://schemas.openxmlformats.org/officeDocument/2006/relationships/image" Target="../media/image7.jpeg"/><Relationship Id="rId15" Type="http://schemas.openxmlformats.org/officeDocument/2006/relationships/slide" Target="slide4.xml"/><Relationship Id="rId23" Type="http://schemas.openxmlformats.org/officeDocument/2006/relationships/slide" Target="slide12.xml"/><Relationship Id="rId28" Type="http://schemas.openxmlformats.org/officeDocument/2006/relationships/slide" Target="slide17.xml"/><Relationship Id="rId36" Type="http://schemas.openxmlformats.org/officeDocument/2006/relationships/slide" Target="slide25.xml"/><Relationship Id="rId10" Type="http://schemas.openxmlformats.org/officeDocument/2006/relationships/image" Target="../media/image12.jpeg"/><Relationship Id="rId19" Type="http://schemas.openxmlformats.org/officeDocument/2006/relationships/slide" Target="slide8.xml"/><Relationship Id="rId31" Type="http://schemas.openxmlformats.org/officeDocument/2006/relationships/slide" Target="slide20.xml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slide" Target="slide3.xml"/><Relationship Id="rId22" Type="http://schemas.openxmlformats.org/officeDocument/2006/relationships/slide" Target="slide11.xml"/><Relationship Id="rId27" Type="http://schemas.openxmlformats.org/officeDocument/2006/relationships/slide" Target="slide16.xml"/><Relationship Id="rId30" Type="http://schemas.openxmlformats.org/officeDocument/2006/relationships/slide" Target="slide19.xml"/><Relationship Id="rId35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40;&#1051;&#1045;&#1056;&#1040;\Desktop\200%20&#1083;&#1077;&#1090;%20&#1086;&#1090;&#1082;&#1088;%20&#1040;&#1053;&#1058;&#1040;&#1056;&#1050;&#1058;&#1048;&#1044;&#1067;\&#1080;&#1075;&#1088;&#1072;%207-8%20&#1082;&#1083;\&#1050;&#1088;&#1072;&#1089;&#1085;&#1072;&#1103;%20&#1087;&#1072;&#1083;&#1072;&#1090;&#1082;&#1072;.mp3" TargetMode="Externa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6.jpeg"/><Relationship Id="rId7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slide" Target="slide2.xml"/><Relationship Id="rId9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4.bp.blogspot.com/-qL8FgouJWoU/W5JOC_6ZTqI/AAAAAAABBKw/4sPIUEdN2mk9ARaAtVlo6ZCDLdiAT2SFQCLcBGAs/s1600/%25D0%2590%25D0%25BD%25D1%2582%25D0%25B0%25D1%2580%25D0%25BA%25D1%2582%25D0%25B8%25D0%25B4%25D0%25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-47625"/>
            <a:ext cx="7215238" cy="6905625"/>
          </a:xfrm>
          <a:prstGeom prst="rect">
            <a:avLst/>
          </a:prstGeom>
          <a:noFill/>
        </p:spPr>
      </p:pic>
      <p:pic>
        <p:nvPicPr>
          <p:cNvPr id="1026" name="Picture 2" descr="https://historyrussia.org/images/Novosti-img/724.jpg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0" y="0"/>
            <a:ext cx="9144000" cy="4732919"/>
          </a:xfrm>
          <a:prstGeom prst="rect">
            <a:avLst/>
          </a:prstGeom>
          <a:noFill/>
        </p:spPr>
      </p:pic>
      <p:pic>
        <p:nvPicPr>
          <p:cNvPr id="4" name="Красная палат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928726" y="350043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t2.depositphotos.com/1798678/9352/v/950/depositphotos_93521304-stock-illustration-ice-floe-icon-symbol-desig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444" t="22482" r="6666" b="25060"/>
          <a:stretch>
            <a:fillRect/>
          </a:stretch>
        </p:blipFill>
        <p:spPr bwMode="auto">
          <a:xfrm>
            <a:off x="0" y="142876"/>
            <a:ext cx="1030748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0710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0"/>
            <a:ext cx="846905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Антарктида богата 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олезными 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ископаемыми. 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Какими</a:t>
            </a:r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57158" y="3000372"/>
            <a:ext cx="928694" cy="785818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3071810"/>
            <a:ext cx="714380" cy="71438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3214686"/>
            <a:ext cx="1143008" cy="50006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0800000">
            <a:off x="4857753" y="3214686"/>
            <a:ext cx="1143008" cy="714380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5214942" y="3214686"/>
            <a:ext cx="428628" cy="42862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29388" y="3143248"/>
            <a:ext cx="714380" cy="71438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>
            <a:off x="6429388" y="3143248"/>
            <a:ext cx="714380" cy="7143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 rot="2737326">
            <a:off x="7561509" y="3097694"/>
            <a:ext cx="786810" cy="78581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715272" y="3214686"/>
            <a:ext cx="500066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3929066"/>
            <a:ext cx="1287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Железная</a:t>
            </a:r>
          </a:p>
          <a:p>
            <a:pPr algn="ctr"/>
            <a:r>
              <a:rPr lang="ru-RU" sz="2000" b="1" dirty="0" smtClean="0"/>
              <a:t> руда</a:t>
            </a:r>
            <a:endParaRPr lang="ru-RU" sz="2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643042" y="3929066"/>
            <a:ext cx="1429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Каменный </a:t>
            </a:r>
          </a:p>
          <a:p>
            <a:pPr algn="ctr"/>
            <a:r>
              <a:rPr lang="ru-RU" sz="2000" b="1" dirty="0" smtClean="0"/>
              <a:t>уголь</a:t>
            </a:r>
            <a:endParaRPr lang="ru-RU" sz="20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4000504"/>
            <a:ext cx="10786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Медная</a:t>
            </a:r>
          </a:p>
          <a:p>
            <a:pPr algn="ctr"/>
            <a:r>
              <a:rPr lang="ru-RU" sz="2000" b="1" dirty="0" smtClean="0"/>
              <a:t> руда</a:t>
            </a:r>
            <a:endParaRPr lang="ru-RU" sz="2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857752" y="4000504"/>
            <a:ext cx="13835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Никелевая</a:t>
            </a:r>
          </a:p>
          <a:p>
            <a:pPr algn="ctr"/>
            <a:r>
              <a:rPr lang="ru-RU" sz="2000" b="1" dirty="0" smtClean="0"/>
              <a:t> руда</a:t>
            </a:r>
            <a:endParaRPr lang="ru-RU" sz="20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286644" y="4071942"/>
            <a:ext cx="18853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Молибденовая</a:t>
            </a:r>
          </a:p>
          <a:p>
            <a:pPr algn="ctr"/>
            <a:r>
              <a:rPr lang="ru-RU" sz="2000" b="1" dirty="0" smtClean="0"/>
              <a:t> руда</a:t>
            </a:r>
            <a:endParaRPr lang="ru-RU" sz="2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286512" y="4071942"/>
            <a:ext cx="9172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Слюда</a:t>
            </a:r>
          </a:p>
          <a:p>
            <a:pPr algn="ctr"/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obrazovalka.ru/attachs/e35b22802c42f1e41fd3e459e1fecec5.jpg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 l="4946" t="1606" r="5030" b="5246"/>
          <a:stretch>
            <a:fillRect/>
          </a:stretch>
        </p:blipFill>
        <p:spPr bwMode="auto">
          <a:xfrm>
            <a:off x="0" y="1428736"/>
            <a:ext cx="8182114" cy="52149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" name="Picture 4" descr="https://st2.depositphotos.com/1798678/9352/v/950/depositphotos_93521304-stock-illustration-ice-floe-icon-symbol-desig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444" t="22482" r="6666" b="25060"/>
          <a:stretch>
            <a:fillRect/>
          </a:stretch>
        </p:blipFill>
        <p:spPr bwMode="auto">
          <a:xfrm>
            <a:off x="0" y="142876"/>
            <a:ext cx="1071570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52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4" action="ppaction://hlinksldjump"/>
          </p:cNvPr>
          <p:cNvSpPr/>
          <p:nvPr/>
        </p:nvSpPr>
        <p:spPr>
          <a:xfrm>
            <a:off x="8358182" y="2285992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1570" y="0"/>
            <a:ext cx="778671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Какое течение проходит вдоль берегов Антарктиды?</a:t>
            </a:r>
            <a:br>
              <a:rPr lang="ru-RU" sz="44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400" b="1" dirty="0">
              <a:ln w="12700">
                <a:solidFill>
                  <a:srgbClr val="0000FF"/>
                </a:solidFill>
                <a:prstDash val="solid"/>
              </a:ln>
              <a:solidFill>
                <a:srgbClr val="00CC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857288" y="5216926"/>
            <a:ext cx="10358478" cy="1569660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Течение Западных</a:t>
            </a:r>
            <a:r>
              <a:rPr lang="ru-RU" sz="48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Ветров</a:t>
            </a:r>
            <a:br>
              <a:rPr lang="ru-RU" sz="48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48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1085850" y="5581650"/>
            <a:ext cx="6038850" cy="457200"/>
          </a:xfrm>
          <a:custGeom>
            <a:avLst/>
            <a:gdLst>
              <a:gd name="connsiteX0" fmla="*/ 0 w 6038850"/>
              <a:gd name="connsiteY0" fmla="*/ 247650 h 457200"/>
              <a:gd name="connsiteX1" fmla="*/ 76200 w 6038850"/>
              <a:gd name="connsiteY1" fmla="*/ 228600 h 457200"/>
              <a:gd name="connsiteX2" fmla="*/ 133350 w 6038850"/>
              <a:gd name="connsiteY2" fmla="*/ 209550 h 457200"/>
              <a:gd name="connsiteX3" fmla="*/ 971550 w 6038850"/>
              <a:gd name="connsiteY3" fmla="*/ 228600 h 457200"/>
              <a:gd name="connsiteX4" fmla="*/ 1143000 w 6038850"/>
              <a:gd name="connsiteY4" fmla="*/ 323850 h 457200"/>
              <a:gd name="connsiteX5" fmla="*/ 1219200 w 6038850"/>
              <a:gd name="connsiteY5" fmla="*/ 361950 h 457200"/>
              <a:gd name="connsiteX6" fmla="*/ 1619250 w 6038850"/>
              <a:gd name="connsiteY6" fmla="*/ 304800 h 457200"/>
              <a:gd name="connsiteX7" fmla="*/ 1657350 w 6038850"/>
              <a:gd name="connsiteY7" fmla="*/ 247650 h 457200"/>
              <a:gd name="connsiteX8" fmla="*/ 1714500 w 6038850"/>
              <a:gd name="connsiteY8" fmla="*/ 114300 h 457200"/>
              <a:gd name="connsiteX9" fmla="*/ 1866900 w 6038850"/>
              <a:gd name="connsiteY9" fmla="*/ 57150 h 457200"/>
              <a:gd name="connsiteX10" fmla="*/ 1924050 w 6038850"/>
              <a:gd name="connsiteY10" fmla="*/ 38100 h 457200"/>
              <a:gd name="connsiteX11" fmla="*/ 2076450 w 6038850"/>
              <a:gd name="connsiteY11" fmla="*/ 0 h 457200"/>
              <a:gd name="connsiteX12" fmla="*/ 2247900 w 6038850"/>
              <a:gd name="connsiteY12" fmla="*/ 19050 h 457200"/>
              <a:gd name="connsiteX13" fmla="*/ 2343150 w 6038850"/>
              <a:gd name="connsiteY13" fmla="*/ 38100 h 457200"/>
              <a:gd name="connsiteX14" fmla="*/ 2400300 w 6038850"/>
              <a:gd name="connsiteY14" fmla="*/ 57150 h 457200"/>
              <a:gd name="connsiteX15" fmla="*/ 3067050 w 6038850"/>
              <a:gd name="connsiteY15" fmla="*/ 76200 h 457200"/>
              <a:gd name="connsiteX16" fmla="*/ 3676650 w 6038850"/>
              <a:gd name="connsiteY16" fmla="*/ 76200 h 457200"/>
              <a:gd name="connsiteX17" fmla="*/ 3752850 w 6038850"/>
              <a:gd name="connsiteY17" fmla="*/ 57150 h 457200"/>
              <a:gd name="connsiteX18" fmla="*/ 4210050 w 6038850"/>
              <a:gd name="connsiteY18" fmla="*/ 38100 h 457200"/>
              <a:gd name="connsiteX19" fmla="*/ 4495800 w 6038850"/>
              <a:gd name="connsiteY19" fmla="*/ 57150 h 457200"/>
              <a:gd name="connsiteX20" fmla="*/ 4572000 w 6038850"/>
              <a:gd name="connsiteY20" fmla="*/ 76200 h 457200"/>
              <a:gd name="connsiteX21" fmla="*/ 4629150 w 6038850"/>
              <a:gd name="connsiteY21" fmla="*/ 133350 h 457200"/>
              <a:gd name="connsiteX22" fmla="*/ 4686300 w 6038850"/>
              <a:gd name="connsiteY22" fmla="*/ 152400 h 457200"/>
              <a:gd name="connsiteX23" fmla="*/ 4762500 w 6038850"/>
              <a:gd name="connsiteY23" fmla="*/ 190500 h 457200"/>
              <a:gd name="connsiteX24" fmla="*/ 4876800 w 6038850"/>
              <a:gd name="connsiteY24" fmla="*/ 228600 h 457200"/>
              <a:gd name="connsiteX25" fmla="*/ 4953000 w 6038850"/>
              <a:gd name="connsiteY25" fmla="*/ 266700 h 457200"/>
              <a:gd name="connsiteX26" fmla="*/ 5410200 w 6038850"/>
              <a:gd name="connsiteY26" fmla="*/ 304800 h 457200"/>
              <a:gd name="connsiteX27" fmla="*/ 5486400 w 6038850"/>
              <a:gd name="connsiteY27" fmla="*/ 323850 h 457200"/>
              <a:gd name="connsiteX28" fmla="*/ 5543550 w 6038850"/>
              <a:gd name="connsiteY28" fmla="*/ 361950 h 457200"/>
              <a:gd name="connsiteX29" fmla="*/ 5791200 w 6038850"/>
              <a:gd name="connsiteY29" fmla="*/ 381000 h 457200"/>
              <a:gd name="connsiteX30" fmla="*/ 5943600 w 6038850"/>
              <a:gd name="connsiteY30" fmla="*/ 400050 h 457200"/>
              <a:gd name="connsiteX31" fmla="*/ 6038850 w 6038850"/>
              <a:gd name="connsiteY31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38850" h="457200">
                <a:moveTo>
                  <a:pt x="0" y="247650"/>
                </a:moveTo>
                <a:cubicBezTo>
                  <a:pt x="25400" y="241300"/>
                  <a:pt x="51026" y="235793"/>
                  <a:pt x="76200" y="228600"/>
                </a:cubicBezTo>
                <a:cubicBezTo>
                  <a:pt x="95508" y="223083"/>
                  <a:pt x="113270" y="209550"/>
                  <a:pt x="133350" y="209550"/>
                </a:cubicBezTo>
                <a:cubicBezTo>
                  <a:pt x="412822" y="209550"/>
                  <a:pt x="692150" y="222250"/>
                  <a:pt x="971550" y="228600"/>
                </a:cubicBezTo>
                <a:cubicBezTo>
                  <a:pt x="1129591" y="281280"/>
                  <a:pt x="880984" y="192842"/>
                  <a:pt x="1143000" y="323850"/>
                </a:cubicBezTo>
                <a:lnTo>
                  <a:pt x="1219200" y="361950"/>
                </a:lnTo>
                <a:cubicBezTo>
                  <a:pt x="1316019" y="356571"/>
                  <a:pt x="1520638" y="403412"/>
                  <a:pt x="1619250" y="304800"/>
                </a:cubicBezTo>
                <a:cubicBezTo>
                  <a:pt x="1635439" y="288611"/>
                  <a:pt x="1644650" y="266700"/>
                  <a:pt x="1657350" y="247650"/>
                </a:cubicBezTo>
                <a:cubicBezTo>
                  <a:pt x="1669284" y="199913"/>
                  <a:pt x="1672956" y="148920"/>
                  <a:pt x="1714500" y="114300"/>
                </a:cubicBezTo>
                <a:cubicBezTo>
                  <a:pt x="1760820" y="75700"/>
                  <a:pt x="1812288" y="72753"/>
                  <a:pt x="1866900" y="57150"/>
                </a:cubicBezTo>
                <a:cubicBezTo>
                  <a:pt x="1886208" y="51633"/>
                  <a:pt x="1904569" y="42970"/>
                  <a:pt x="1924050" y="38100"/>
                </a:cubicBezTo>
                <a:lnTo>
                  <a:pt x="2076450" y="0"/>
                </a:lnTo>
                <a:cubicBezTo>
                  <a:pt x="2133600" y="6350"/>
                  <a:pt x="2190976" y="10918"/>
                  <a:pt x="2247900" y="19050"/>
                </a:cubicBezTo>
                <a:cubicBezTo>
                  <a:pt x="2279953" y="23629"/>
                  <a:pt x="2311738" y="30247"/>
                  <a:pt x="2343150" y="38100"/>
                </a:cubicBezTo>
                <a:cubicBezTo>
                  <a:pt x="2362631" y="42970"/>
                  <a:pt x="2380247" y="56095"/>
                  <a:pt x="2400300" y="57150"/>
                </a:cubicBezTo>
                <a:cubicBezTo>
                  <a:pt x="2622333" y="68836"/>
                  <a:pt x="2844800" y="69850"/>
                  <a:pt x="3067050" y="76200"/>
                </a:cubicBezTo>
                <a:cubicBezTo>
                  <a:pt x="3308793" y="136636"/>
                  <a:pt x="3165048" y="108175"/>
                  <a:pt x="3676650" y="76200"/>
                </a:cubicBezTo>
                <a:cubicBezTo>
                  <a:pt x="3702781" y="74567"/>
                  <a:pt x="3726735" y="59015"/>
                  <a:pt x="3752850" y="57150"/>
                </a:cubicBezTo>
                <a:cubicBezTo>
                  <a:pt x="3904995" y="46283"/>
                  <a:pt x="4057650" y="44450"/>
                  <a:pt x="4210050" y="38100"/>
                </a:cubicBezTo>
                <a:cubicBezTo>
                  <a:pt x="4305300" y="44450"/>
                  <a:pt x="4400863" y="47157"/>
                  <a:pt x="4495800" y="57150"/>
                </a:cubicBezTo>
                <a:cubicBezTo>
                  <a:pt x="4521838" y="59891"/>
                  <a:pt x="4549268" y="63210"/>
                  <a:pt x="4572000" y="76200"/>
                </a:cubicBezTo>
                <a:cubicBezTo>
                  <a:pt x="4595391" y="89566"/>
                  <a:pt x="4606734" y="118406"/>
                  <a:pt x="4629150" y="133350"/>
                </a:cubicBezTo>
                <a:cubicBezTo>
                  <a:pt x="4645858" y="144489"/>
                  <a:pt x="4667843" y="144490"/>
                  <a:pt x="4686300" y="152400"/>
                </a:cubicBezTo>
                <a:cubicBezTo>
                  <a:pt x="4712402" y="163587"/>
                  <a:pt x="4736133" y="179953"/>
                  <a:pt x="4762500" y="190500"/>
                </a:cubicBezTo>
                <a:cubicBezTo>
                  <a:pt x="4799788" y="205415"/>
                  <a:pt x="4840879" y="210639"/>
                  <a:pt x="4876800" y="228600"/>
                </a:cubicBezTo>
                <a:cubicBezTo>
                  <a:pt x="4902200" y="241300"/>
                  <a:pt x="4924887" y="262684"/>
                  <a:pt x="4953000" y="266700"/>
                </a:cubicBezTo>
                <a:cubicBezTo>
                  <a:pt x="5104391" y="288327"/>
                  <a:pt x="5257800" y="292100"/>
                  <a:pt x="5410200" y="304800"/>
                </a:cubicBezTo>
                <a:cubicBezTo>
                  <a:pt x="5435600" y="311150"/>
                  <a:pt x="5462335" y="313537"/>
                  <a:pt x="5486400" y="323850"/>
                </a:cubicBezTo>
                <a:cubicBezTo>
                  <a:pt x="5507444" y="332869"/>
                  <a:pt x="5521047" y="357731"/>
                  <a:pt x="5543550" y="361950"/>
                </a:cubicBezTo>
                <a:cubicBezTo>
                  <a:pt x="5624926" y="377208"/>
                  <a:pt x="5708779" y="373150"/>
                  <a:pt x="5791200" y="381000"/>
                </a:cubicBezTo>
                <a:cubicBezTo>
                  <a:pt x="5842165" y="385854"/>
                  <a:pt x="5892800" y="393700"/>
                  <a:pt x="5943600" y="400050"/>
                </a:cubicBezTo>
                <a:cubicBezTo>
                  <a:pt x="6017789" y="424780"/>
                  <a:pt x="5986551" y="404901"/>
                  <a:pt x="6038850" y="457200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upload.wikimedia.org/wikipedia/commons/thumb/b/b9/Eastcoastgreenland1.jpg/300px-Eastcoastgreenland1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214414" y="3187546"/>
            <a:ext cx="6328364" cy="3670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4" descr="https://st2.depositphotos.com/1798678/9352/v/950/depositphotos_93521304-stock-illustration-ice-floe-icon-symbol-desig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444" t="22482" r="6666" b="25060"/>
          <a:stretch>
            <a:fillRect/>
          </a:stretch>
        </p:blipFill>
        <p:spPr bwMode="auto">
          <a:xfrm>
            <a:off x="214282" y="142876"/>
            <a:ext cx="1071538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4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0"/>
            <a:ext cx="792958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 называется полностью окружённый льдом скалистый пик, горный гребень, выступающий над поверхностью ледникового покрова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3214686"/>
            <a:ext cx="289111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err="1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Нунатак</a:t>
            </a:r>
            <a:endParaRPr lang="ru-RU" sz="6000" b="1" dirty="0">
              <a:ln w="12700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2.freepng.ru/20180228/geq/kisspng-ice-cube-sticker-clip-art-creative-cartoon-snow-5a973273d351f7.575453431519858291865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21667" t="27155" r="11666" b="32758"/>
          <a:stretch>
            <a:fillRect/>
          </a:stretch>
        </p:blipFill>
        <p:spPr bwMode="auto">
          <a:xfrm>
            <a:off x="214282" y="142876"/>
            <a:ext cx="944167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0"/>
            <a:ext cx="77152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rgbClr val="FF3300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Когда началось планомерное исследование Антарктиды по программе Международного геофизического года? </a:t>
            </a:r>
            <a:br>
              <a:rPr lang="ru-RU" sz="4000" b="1" dirty="0" smtClean="0">
                <a:ln w="12700">
                  <a:solidFill>
                    <a:srgbClr val="FF3300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000" dirty="0">
              <a:ln w="12700">
                <a:solidFill>
                  <a:srgbClr val="FF3300"/>
                </a:solidFill>
                <a:prstDash val="solid"/>
              </a:ln>
              <a:solidFill>
                <a:srgbClr val="FF33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2786058"/>
            <a:ext cx="27860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12700">
                  <a:solidFill>
                    <a:srgbClr val="00CC99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1957 г. </a:t>
            </a:r>
            <a:br>
              <a:rPr lang="ru-RU" sz="5400" b="1" dirty="0" smtClean="0">
                <a:ln w="12700">
                  <a:solidFill>
                    <a:srgbClr val="00CC99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5400" b="1" dirty="0">
              <a:ln w="12700">
                <a:solidFill>
                  <a:srgbClr val="00CC99"/>
                </a:solidFill>
                <a:prstDash val="solid"/>
              </a:ln>
              <a:solidFill>
                <a:srgbClr val="00CC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364" name="Picture 4" descr="https://media.tcdn.co/90f19c80adbd7a697623eea56224ae75/02ae9f850f61c205000ade90dbc8fb567c.jpg"/>
          <p:cNvPicPr>
            <a:picLocks noChangeAspect="1" noChangeArrowheads="1"/>
          </p:cNvPicPr>
          <p:nvPr/>
        </p:nvPicPr>
        <p:blipFill>
          <a:blip r:embed="rId4"/>
          <a:srcRect r="892" b="8623"/>
          <a:stretch>
            <a:fillRect/>
          </a:stretch>
        </p:blipFill>
        <p:spPr bwMode="auto">
          <a:xfrm>
            <a:off x="928662" y="0"/>
            <a:ext cx="6715140" cy="69873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214414" y="5934670"/>
            <a:ext cx="5841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станций  и 1 база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Picture 4" descr="https://img2.freepng.ru/20180228/geq/kisspng-ice-cube-sticker-clip-art-creative-cartoon-snow-5a973273d351f7.575453431519858291865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21667" t="27155" r="11666" b="32758"/>
          <a:stretch>
            <a:fillRect/>
          </a:stretch>
        </p:blipFill>
        <p:spPr bwMode="auto">
          <a:xfrm>
            <a:off x="214282" y="142876"/>
            <a:ext cx="944167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0"/>
            <a:ext cx="68580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8000">
                  <a:solidFill>
                    <a:srgbClr val="FF33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Какие Вы знаете российские антарктические станции?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338" name="Picture 2" descr="https://s00.yaplakal.com/pics/pics_preview/2/2/9/12186922.jpg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571472" y="658099"/>
            <a:ext cx="7572396" cy="61999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2214554"/>
            <a:ext cx="5715024" cy="3477875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Мирный, Восток, Молодежная, Беллинсгаузен, Ленинградская и др. </a:t>
            </a:r>
            <a:b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2.freepng.ru/20180228/geq/kisspng-ice-cube-sticker-clip-art-creative-cartoon-snow-5a973273d351f7.575453431519858291865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21667" t="27155" r="11666" b="32758"/>
          <a:stretch>
            <a:fillRect/>
          </a:stretch>
        </p:blipFill>
        <p:spPr bwMode="auto">
          <a:xfrm>
            <a:off x="357158" y="142876"/>
            <a:ext cx="944167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78690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0"/>
            <a:ext cx="71437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8000">
                  <a:solidFill>
                    <a:srgbClr val="FF33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Какому государству принадлежит Антарктида? </a:t>
            </a:r>
            <a:br>
              <a:rPr lang="ru-RU" sz="4400" b="1" dirty="0" smtClean="0">
                <a:ln w="18000">
                  <a:solidFill>
                    <a:srgbClr val="FF33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4400" b="1" dirty="0">
              <a:ln w="18000">
                <a:solidFill>
                  <a:srgbClr val="FF3300"/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786182" y="1428736"/>
            <a:ext cx="478634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normalizeH="0" baseline="0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Ни одному государству.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800" b="1" i="1" dirty="0" smtClean="0">
              <a:ln w="12700">
                <a:solidFill>
                  <a:srgbClr val="0000FF"/>
                </a:solidFill>
                <a:prstDash val="solid"/>
              </a:ln>
              <a:solidFill>
                <a:srgbClr val="00CC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i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17 стран имеют научные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i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 станции и базы</a:t>
            </a:r>
            <a:endParaRPr kumimoji="0" lang="ru-RU" sz="4800" b="1" i="1" u="none" strike="noStrike" normalizeH="0" baseline="0" dirty="0" smtClean="0">
              <a:ln w="12700">
                <a:solidFill>
                  <a:srgbClr val="0000FF"/>
                </a:solidFill>
                <a:prstDash val="solid"/>
              </a:ln>
              <a:solidFill>
                <a:srgbClr val="00CC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s://www.prntr.com/images/antarctica-flag-1.jpg"/>
          <p:cNvPicPr>
            <a:picLocks noChangeAspect="1" noChangeArrowheads="1"/>
          </p:cNvPicPr>
          <p:nvPr/>
        </p:nvPicPr>
        <p:blipFill>
          <a:blip r:embed="rId4">
            <a:lum bright="-10000" contrast="40000"/>
          </a:blip>
          <a:srcRect/>
          <a:stretch>
            <a:fillRect/>
          </a:stretch>
        </p:blipFill>
        <p:spPr bwMode="auto">
          <a:xfrm>
            <a:off x="-1" y="1500174"/>
            <a:ext cx="8001056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yklua-resources.azureedge.net/22c92c79-be9d-425f-be32-28352456f91b/%D0%BD%D0%B0%D1%83%D1%87%D0%BD%20%D1%81%D1%82%D0%B0%D0%BD%D1%86%D0%B8%D0%B8%20%D0%90%D0%BD%D1%82%D0%B0%D1%80%D0%BA%D1%82%D0%B8%D0%B4%D1%8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2357430"/>
            <a:ext cx="3700758" cy="3429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2.freepng.ru/20180228/geq/kisspng-ice-cube-sticker-clip-art-creative-cartoon-snow-5a973273d351f7.575453431519858291865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21667" t="27155" r="11666" b="32758"/>
          <a:stretch>
            <a:fillRect/>
          </a:stretch>
        </p:blipFill>
        <p:spPr bwMode="auto">
          <a:xfrm>
            <a:off x="142844" y="137512"/>
            <a:ext cx="944167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0"/>
            <a:ext cx="778671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 25 лет Антарктида "похудела"                                         на 3 триллиона тонн. Почему</a:t>
            </a:r>
            <a:r>
              <a:rPr lang="en-US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4338" name="Picture 2" descr="За 25 лет Антарктида &quot;похудела&quot; на 3 триллиона тонн"/>
          <p:cNvPicPr>
            <a:picLocks noChangeAspect="1" noChangeArrowheads="1"/>
          </p:cNvPicPr>
          <p:nvPr/>
        </p:nvPicPr>
        <p:blipFill>
          <a:blip r:embed="rId4">
            <a:lum bright="-20000" contrast="40000"/>
          </a:blip>
          <a:srcRect/>
          <a:stretch>
            <a:fillRect/>
          </a:stretch>
        </p:blipFill>
        <p:spPr bwMode="auto">
          <a:xfrm>
            <a:off x="0" y="2244962"/>
            <a:ext cx="7500959" cy="46130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00430" y="2500306"/>
            <a:ext cx="39825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Глобальное 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потепление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2.freepng.ru/20180228/geq/kisspng-ice-cube-sticker-clip-art-creative-cartoon-snow-5a973273d351f7.575453431519858291865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21667" t="27155" r="11666" b="32758"/>
          <a:stretch>
            <a:fillRect/>
          </a:stretch>
        </p:blipFill>
        <p:spPr bwMode="auto">
          <a:xfrm>
            <a:off x="71406" y="142876"/>
            <a:ext cx="944167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0"/>
            <a:ext cx="7649466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Антарктиде 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Распространена профессия</a:t>
            </a:r>
          </a:p>
          <a:p>
            <a:pPr algn="ctr"/>
            <a:r>
              <a:rPr lang="ru-RU" sz="48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гляциолог</a:t>
            </a:r>
            <a:endParaRPr lang="ru-RU" sz="4800" b="1" u="sng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214554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изучают люди этой профессии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6" name="Picture 2" descr="https://gorets-media.ru/uploads/images/vestisgor/2015/May/.thumbs/82f4cf91a3a9ab8a6714652130e1924e_1121_750_1.jpg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0" y="1357900"/>
            <a:ext cx="8215338" cy="55001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62" y="1500174"/>
            <a:ext cx="28518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Ледники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st3.depositphotos.com/1798678/13437/v/950/depositphotos_134379826-stock-illustration-ice-floe-vector-symbol-ic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3998" t="25424" r="5398" b="27119"/>
          <a:stretch>
            <a:fillRect/>
          </a:stretch>
        </p:blipFill>
        <p:spPr bwMode="auto">
          <a:xfrm>
            <a:off x="285720" y="142876"/>
            <a:ext cx="1047790" cy="65238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28662" y="0"/>
            <a:ext cx="832663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Назовите самых распространенных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птиц в Антарктиде? </a:t>
            </a:r>
            <a:endParaRPr kumimoji="0" lang="ru-RU" sz="4000" b="1" i="0" u="none" strike="noStrike" normalizeH="0" baseline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42" name="AutoShape 2" descr="https://turism.boltai.com/wp-content/uploads/sites/34/2019/08/16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turism.boltai.com/wp-content/uploads/sites/34/2019/08/1629.jpg"/>
          <p:cNvSpPr>
            <a:spLocks noChangeAspect="1" noChangeArrowheads="1"/>
          </p:cNvSpPr>
          <p:nvPr/>
        </p:nvSpPr>
        <p:spPr bwMode="auto">
          <a:xfrm>
            <a:off x="155575" y="-2887663"/>
            <a:ext cx="8934450" cy="6019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https://turism.boltai.com/wp-content/uploads/sites/34/2019/08/1629.jpg"/>
          <p:cNvSpPr>
            <a:spLocks noChangeAspect="1" noChangeArrowheads="1"/>
          </p:cNvSpPr>
          <p:nvPr/>
        </p:nvSpPr>
        <p:spPr bwMode="auto">
          <a:xfrm>
            <a:off x="155575" y="-2887663"/>
            <a:ext cx="8934450" cy="6019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8" name="Picture 8" descr="https://s11.stc.all.kpcdn.net/share/i/4/1311364/wx10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1428736"/>
            <a:ext cx="7965303" cy="53102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2143116"/>
            <a:ext cx="34916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пингвины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st3.depositphotos.com/1798678/13437/v/950/depositphotos_134379826-stock-illustration-ice-floe-vector-symbol-ic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3998" t="25424" r="5398" b="27119"/>
          <a:stretch>
            <a:fillRect/>
          </a:stretch>
        </p:blipFill>
        <p:spPr bwMode="auto">
          <a:xfrm>
            <a:off x="0" y="142876"/>
            <a:ext cx="1032631" cy="6429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6814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0"/>
            <a:ext cx="657229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Почему только летом на поверхности льда появляются красочные пятна красного, зеленого, желтого цвета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b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https://avatars.mds.yandex.net/get-zen_doc/1708012/pub_5cd2ef12dc10c300b3396e83_5cd2ef48b539b500b33dc78a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7" y="0"/>
            <a:ext cx="6857999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2549128"/>
            <a:ext cx="735811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Летом  на подтаявшем льду  появляются скопления микроскопических водорослей красного, зеленого и желтого цвета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0"/>
            <a:ext cx="33582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водоросли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mg2.freepng.ru/20180228/geq/kisspng-ice-cube-sticker-clip-art-creative-cartoon-snow-5a973273d351f7.575453431519858291865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21667" t="27155" r="11666" b="32758"/>
          <a:stretch>
            <a:fillRect/>
          </a:stretch>
        </p:blipFill>
        <p:spPr bwMode="auto">
          <a:xfrm>
            <a:off x="3357554" y="3071810"/>
            <a:ext cx="944167" cy="714380"/>
          </a:xfrm>
          <a:prstGeom prst="rect">
            <a:avLst/>
          </a:prstGeom>
          <a:noFill/>
        </p:spPr>
      </p:pic>
      <p:pic>
        <p:nvPicPr>
          <p:cNvPr id="1030" name="Picture 6" descr="https://st3.depositphotos.com/1798678/13437/v/950/depositphotos_134379826-stock-illustration-ice-floe-vector-symbol-ico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3998" t="25424" r="5398" b="27119"/>
          <a:stretch>
            <a:fillRect/>
          </a:stretch>
        </p:blipFill>
        <p:spPr bwMode="auto">
          <a:xfrm>
            <a:off x="214314" y="4243403"/>
            <a:ext cx="3000364" cy="900109"/>
          </a:xfrm>
          <a:prstGeom prst="rect">
            <a:avLst/>
          </a:prstGeom>
          <a:noFill/>
        </p:spPr>
      </p:pic>
      <p:pic>
        <p:nvPicPr>
          <p:cNvPr id="1032" name="Picture 8" descr="https://thumbs.dreamstime.com/b/%D0%BE%D0%B4%D0%B8%D0%BD%D0%BE%D1%87%D0%BD%D1%8B%D0%B9-%D0%BA%D1%83%D0%B1-%D0%BB%D1%8C%D0%B4%D0%B0-%D0%B8%D0%B7%D0%BE%D0%BB%D0%B8%D1%80%D0%BE%D0%B2%D0%B0%D0%BD%D0%BD%D1%8B%D0%B9-%D0%BD%D0%B0-%D0%B1%D0%B5%D0%BB%D0%BE%D0%B9-%D0%BF%D1%80%D0%B5%D0%B4%D0%BF%D0%BE%D1%81%D1%8B%D0%BB%D0%BA%D0%B5-%D0%B8%D0%BB%D0%BB%D1%8E%D1%81%D1%82%D1%80%D0%B0%D1%86%D0%B8%D1%8F-1209650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3143240" y="142852"/>
            <a:ext cx="1300154" cy="1300154"/>
          </a:xfrm>
          <a:prstGeom prst="rect">
            <a:avLst/>
          </a:prstGeom>
          <a:noFill/>
        </p:spPr>
      </p:pic>
      <p:pic>
        <p:nvPicPr>
          <p:cNvPr id="2" name="Picture 2" descr="https://st2.depositphotos.com/1798678/9352/v/950/depositphotos_93521302-stock-illustration-ice-floe-silhouette-icon-symbol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24712" r="4579" b="25862"/>
          <a:stretch>
            <a:fillRect/>
          </a:stretch>
        </p:blipFill>
        <p:spPr bwMode="auto">
          <a:xfrm>
            <a:off x="0" y="285728"/>
            <a:ext cx="3214678" cy="1000132"/>
          </a:xfrm>
          <a:prstGeom prst="rect">
            <a:avLst/>
          </a:prstGeom>
          <a:noFill/>
        </p:spPr>
      </p:pic>
      <p:pic>
        <p:nvPicPr>
          <p:cNvPr id="3" name="Picture 4" descr="https://st2.depositphotos.com/1798678/9352/v/950/depositphotos_93521304-stock-illustration-ice-floe-icon-symbol-design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444" t="22482" r="6666" b="25060"/>
          <a:stretch>
            <a:fillRect/>
          </a:stretch>
        </p:blipFill>
        <p:spPr bwMode="auto">
          <a:xfrm>
            <a:off x="142844" y="1571612"/>
            <a:ext cx="2857520" cy="1000132"/>
          </a:xfrm>
          <a:prstGeom prst="rect">
            <a:avLst/>
          </a:prstGeom>
          <a:noFill/>
        </p:spPr>
      </p:pic>
      <p:pic>
        <p:nvPicPr>
          <p:cNvPr id="4" name="Picture 6" descr="https://media.istockphoto.com/vectors/ice-floe-icon-symbol-design-winter-vector-vector-id49725316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254" t="23143" r="2127" b="20653"/>
          <a:stretch>
            <a:fillRect/>
          </a:stretch>
        </p:blipFill>
        <p:spPr bwMode="auto">
          <a:xfrm>
            <a:off x="142844" y="2857496"/>
            <a:ext cx="3143272" cy="1214446"/>
          </a:xfrm>
          <a:prstGeom prst="rect">
            <a:avLst/>
          </a:prstGeom>
          <a:noFill/>
        </p:spPr>
      </p:pic>
      <p:pic>
        <p:nvPicPr>
          <p:cNvPr id="6" name="Picture 10" descr="https://im0-tub-ru.yandex.net/i?id=dcff99d67398b26821d696e30a439d0c&amp;n=33&amp;w=209&amp;h=15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5982" t="30556" r="8293" b="30555"/>
          <a:stretch>
            <a:fillRect/>
          </a:stretch>
        </p:blipFill>
        <p:spPr bwMode="auto">
          <a:xfrm>
            <a:off x="0" y="5500702"/>
            <a:ext cx="3071802" cy="1000132"/>
          </a:xfrm>
          <a:prstGeom prst="rect">
            <a:avLst/>
          </a:prstGeom>
          <a:noFill/>
        </p:spPr>
      </p:pic>
      <p:pic>
        <p:nvPicPr>
          <p:cNvPr id="12" name="Picture 6" descr="https://st3.depositphotos.com/1798678/13437/v/950/depositphotos_134379826-stock-illustration-ice-floe-vector-symbol-icon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3998" t="25424" r="5398" b="27119"/>
          <a:stretch>
            <a:fillRect/>
          </a:stretch>
        </p:blipFill>
        <p:spPr bwMode="auto">
          <a:xfrm>
            <a:off x="3286116" y="4357694"/>
            <a:ext cx="1047790" cy="652381"/>
          </a:xfrm>
          <a:prstGeom prst="rect">
            <a:avLst/>
          </a:prstGeom>
          <a:noFill/>
        </p:spPr>
      </p:pic>
      <p:pic>
        <p:nvPicPr>
          <p:cNvPr id="13" name="Picture 6" descr="https://st3.depositphotos.com/1798678/13437/v/950/depositphotos_134379826-stock-illustration-ice-floe-vector-symbol-icon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3998" t="25424" r="5398" b="27119"/>
          <a:stretch>
            <a:fillRect/>
          </a:stretch>
        </p:blipFill>
        <p:spPr bwMode="auto">
          <a:xfrm>
            <a:off x="4468062" y="4357694"/>
            <a:ext cx="1032631" cy="642942"/>
          </a:xfrm>
          <a:prstGeom prst="rect">
            <a:avLst/>
          </a:prstGeom>
          <a:noFill/>
        </p:spPr>
      </p:pic>
      <p:pic>
        <p:nvPicPr>
          <p:cNvPr id="14" name="Picture 6" descr="https://st3.depositphotos.com/1798678/13437/v/950/depositphotos_134379826-stock-illustration-ice-floe-vector-symbol-icon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3998" t="25424" r="5398" b="27119"/>
          <a:stretch>
            <a:fillRect/>
          </a:stretch>
        </p:blipFill>
        <p:spPr bwMode="auto">
          <a:xfrm>
            <a:off x="5682508" y="4429132"/>
            <a:ext cx="1032631" cy="642942"/>
          </a:xfrm>
          <a:prstGeom prst="rect">
            <a:avLst/>
          </a:prstGeom>
          <a:noFill/>
        </p:spPr>
      </p:pic>
      <p:pic>
        <p:nvPicPr>
          <p:cNvPr id="15" name="Picture 6" descr="https://st3.depositphotos.com/1798678/13437/v/950/depositphotos_134379826-stock-illustration-ice-floe-vector-symbol-icon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3998" t="25424" r="5398" b="27119"/>
          <a:stretch>
            <a:fillRect/>
          </a:stretch>
        </p:blipFill>
        <p:spPr bwMode="auto">
          <a:xfrm>
            <a:off x="6896955" y="4429132"/>
            <a:ext cx="1032631" cy="642942"/>
          </a:xfrm>
          <a:prstGeom prst="rect">
            <a:avLst/>
          </a:prstGeom>
          <a:noFill/>
        </p:spPr>
      </p:pic>
      <p:pic>
        <p:nvPicPr>
          <p:cNvPr id="16" name="Picture 6" descr="https://st3.depositphotos.com/1798678/13437/v/950/depositphotos_134379826-stock-illustration-ice-floe-vector-symbol-icon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3998" t="25424" r="5398" b="27119"/>
          <a:stretch>
            <a:fillRect/>
          </a:stretch>
        </p:blipFill>
        <p:spPr bwMode="auto">
          <a:xfrm>
            <a:off x="8072462" y="4357694"/>
            <a:ext cx="1071538" cy="667167"/>
          </a:xfrm>
          <a:prstGeom prst="rect">
            <a:avLst/>
          </a:prstGeom>
          <a:noFill/>
        </p:spPr>
      </p:pic>
      <p:pic>
        <p:nvPicPr>
          <p:cNvPr id="17" name="Picture 4" descr="https://img2.freepng.ru/20180228/geq/kisspng-ice-cube-sticker-clip-art-creative-cartoon-snow-5a973273d351f7.575453431519858291865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21667" t="27155" r="11666" b="32758"/>
          <a:stretch>
            <a:fillRect/>
          </a:stretch>
        </p:blipFill>
        <p:spPr bwMode="auto">
          <a:xfrm>
            <a:off x="4643438" y="3143248"/>
            <a:ext cx="944167" cy="714380"/>
          </a:xfrm>
          <a:prstGeom prst="rect">
            <a:avLst/>
          </a:prstGeom>
          <a:noFill/>
        </p:spPr>
      </p:pic>
      <p:pic>
        <p:nvPicPr>
          <p:cNvPr id="18" name="Picture 4" descr="https://img2.freepng.ru/20180228/geq/kisspng-ice-cube-sticker-clip-art-creative-cartoon-snow-5a973273d351f7.575453431519858291865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21667" t="27155" r="11666" b="32758"/>
          <a:stretch>
            <a:fillRect/>
          </a:stretch>
        </p:blipFill>
        <p:spPr bwMode="auto">
          <a:xfrm>
            <a:off x="5786446" y="3143248"/>
            <a:ext cx="944167" cy="714380"/>
          </a:xfrm>
          <a:prstGeom prst="rect">
            <a:avLst/>
          </a:prstGeom>
          <a:noFill/>
        </p:spPr>
      </p:pic>
      <p:pic>
        <p:nvPicPr>
          <p:cNvPr id="19" name="Picture 4" descr="https://img2.freepng.ru/20180228/geq/kisspng-ice-cube-sticker-clip-art-creative-cartoon-snow-5a973273d351f7.575453431519858291865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21667" t="27155" r="11666" b="32758"/>
          <a:stretch>
            <a:fillRect/>
          </a:stretch>
        </p:blipFill>
        <p:spPr bwMode="auto">
          <a:xfrm>
            <a:off x="6929454" y="3071810"/>
            <a:ext cx="944167" cy="714380"/>
          </a:xfrm>
          <a:prstGeom prst="rect">
            <a:avLst/>
          </a:prstGeom>
          <a:noFill/>
        </p:spPr>
      </p:pic>
      <p:pic>
        <p:nvPicPr>
          <p:cNvPr id="20" name="Picture 4" descr="https://img2.freepng.ru/20180228/geq/kisspng-ice-cube-sticker-clip-art-creative-cartoon-snow-5a973273d351f7.575453431519858291865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21667" t="27155" r="11666" b="32758"/>
          <a:stretch>
            <a:fillRect/>
          </a:stretch>
        </p:blipFill>
        <p:spPr bwMode="auto">
          <a:xfrm>
            <a:off x="8001024" y="3071810"/>
            <a:ext cx="944167" cy="714380"/>
          </a:xfrm>
          <a:prstGeom prst="rect">
            <a:avLst/>
          </a:prstGeom>
          <a:noFill/>
        </p:spPr>
      </p:pic>
      <p:pic>
        <p:nvPicPr>
          <p:cNvPr id="21" name="Picture 8" descr="https://thumbs.dreamstime.com/b/%D0%BE%D0%B4%D0%B8%D0%BD%D0%BE%D1%87%D0%BD%D1%8B%D0%B9-%D0%BA%D1%83%D0%B1-%D0%BB%D1%8C%D0%B4%D0%B0-%D0%B8%D0%B7%D0%BE%D0%BB%D0%B8%D1%80%D0%BE%D0%B2%D0%B0%D0%BD%D0%BD%D1%8B%D0%B9-%D0%BD%D0%B0-%D0%B1%D0%B5%D0%BB%D0%BE%D0%B9-%D0%BF%D1%80%D0%B5%D0%B4%D0%BF%D0%BE%D1%81%D1%8B%D0%BB%D0%BA%D0%B5-%D0%B8%D0%BB%D0%BB%D1%8E%D1%81%D1%82%D1%80%D0%B0%D1%86%D0%B8%D1%8F-1209650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4286248" y="214290"/>
            <a:ext cx="1300154" cy="1300154"/>
          </a:xfrm>
          <a:prstGeom prst="rect">
            <a:avLst/>
          </a:prstGeom>
          <a:noFill/>
        </p:spPr>
      </p:pic>
      <p:pic>
        <p:nvPicPr>
          <p:cNvPr id="22" name="Picture 8" descr="https://thumbs.dreamstime.com/b/%D0%BE%D0%B4%D0%B8%D0%BD%D0%BE%D1%87%D0%BD%D1%8B%D0%B9-%D0%BA%D1%83%D0%B1-%D0%BB%D1%8C%D0%B4%D0%B0-%D0%B8%D0%B7%D0%BE%D0%BB%D0%B8%D1%80%D0%BE%D0%B2%D0%B0%D0%BD%D0%BD%D1%8B%D0%B9-%D0%BD%D0%B0-%D0%B1%D0%B5%D0%BB%D0%BE%D0%B9-%D0%BF%D1%80%D0%B5%D0%B4%D0%BF%D0%BE%D1%81%D1%8B%D0%BB%D0%BA%D0%B5-%D0%B8%D0%BB%D0%BB%D1%8E%D1%81%D1%82%D1%80%D0%B0%D1%86%D0%B8%D1%8F-1209650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5414986" y="214290"/>
            <a:ext cx="1300154" cy="1300154"/>
          </a:xfrm>
          <a:prstGeom prst="rect">
            <a:avLst/>
          </a:prstGeom>
          <a:noFill/>
        </p:spPr>
      </p:pic>
      <p:pic>
        <p:nvPicPr>
          <p:cNvPr id="23" name="Picture 8" descr="https://thumbs.dreamstime.com/b/%D0%BE%D0%B4%D0%B8%D0%BD%D0%BE%D1%87%D0%BD%D1%8B%D0%B9-%D0%BA%D1%83%D0%B1-%D0%BB%D1%8C%D0%B4%D0%B0-%D0%B8%D0%B7%D0%BE%D0%BB%D0%B8%D1%80%D0%BE%D0%B2%D0%B0%D0%BD%D0%BD%D1%8B%D0%B9-%D0%BD%D0%B0-%D0%B1%D0%B5%D0%BB%D0%BE%D0%B9-%D0%BF%D1%80%D0%B5%D0%B4%D0%BF%D0%BE%D1%81%D1%8B%D0%BB%D0%BA%D0%B5-%D0%B8%D0%BB%D0%BB%D1%8E%D1%81%D1%82%D1%80%D0%B0%D1%86%D0%B8%D1%8F-1209650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6643702" y="214290"/>
            <a:ext cx="1300154" cy="1300154"/>
          </a:xfrm>
          <a:prstGeom prst="rect">
            <a:avLst/>
          </a:prstGeom>
          <a:noFill/>
        </p:spPr>
      </p:pic>
      <p:pic>
        <p:nvPicPr>
          <p:cNvPr id="24" name="Picture 8" descr="https://thumbs.dreamstime.com/b/%D0%BE%D0%B4%D0%B8%D0%BD%D0%BE%D1%87%D0%BD%D1%8B%D0%B9-%D0%BA%D1%83%D0%B1-%D0%BB%D1%8C%D0%B4%D0%B0-%D0%B8%D0%B7%D0%BE%D0%BB%D0%B8%D1%80%D0%BE%D0%B2%D0%B0%D0%BD%D0%BD%D1%8B%D0%B9-%D0%BD%D0%B0-%D0%B1%D0%B5%D0%BB%D0%BE%D0%B9-%D0%BF%D1%80%D0%B5%D0%B4%D0%BF%D0%BE%D1%81%D1%8B%D0%BB%D0%BA%D0%B5-%D0%B8%D0%BB%D0%BB%D1%8E%D1%81%D1%82%D1%80%D0%B0%D1%86%D0%B8%D1%8F-1209650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7843846" y="214290"/>
            <a:ext cx="1300154" cy="1300154"/>
          </a:xfrm>
          <a:prstGeom prst="rect">
            <a:avLst/>
          </a:prstGeom>
          <a:noFill/>
        </p:spPr>
      </p:pic>
      <p:pic>
        <p:nvPicPr>
          <p:cNvPr id="25" name="Picture 10" descr="https://im0-tub-ru.yandex.net/i?id=dcff99d67398b26821d696e30a439d0c&amp;n=33&amp;w=209&amp;h=15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5982" t="30556" r="8293" b="30555"/>
          <a:stretch>
            <a:fillRect/>
          </a:stretch>
        </p:blipFill>
        <p:spPr bwMode="auto">
          <a:xfrm>
            <a:off x="3286116" y="5643578"/>
            <a:ext cx="1000132" cy="714380"/>
          </a:xfrm>
          <a:prstGeom prst="rect">
            <a:avLst/>
          </a:prstGeom>
          <a:noFill/>
        </p:spPr>
      </p:pic>
      <p:pic>
        <p:nvPicPr>
          <p:cNvPr id="26" name="Picture 10" descr="https://im0-tub-ru.yandex.net/i?id=dcff99d67398b26821d696e30a439d0c&amp;n=33&amp;w=209&amp;h=15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5982" t="30556" r="8293" b="30555"/>
          <a:stretch>
            <a:fillRect/>
          </a:stretch>
        </p:blipFill>
        <p:spPr bwMode="auto">
          <a:xfrm>
            <a:off x="4643438" y="5643578"/>
            <a:ext cx="1000132" cy="714380"/>
          </a:xfrm>
          <a:prstGeom prst="rect">
            <a:avLst/>
          </a:prstGeom>
          <a:noFill/>
        </p:spPr>
      </p:pic>
      <p:pic>
        <p:nvPicPr>
          <p:cNvPr id="27" name="Picture 10" descr="https://im0-tub-ru.yandex.net/i?id=dcff99d67398b26821d696e30a439d0c&amp;n=33&amp;w=209&amp;h=15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5982" t="30556" r="8293" b="30555"/>
          <a:stretch>
            <a:fillRect/>
          </a:stretch>
        </p:blipFill>
        <p:spPr bwMode="auto">
          <a:xfrm>
            <a:off x="5857884" y="5643578"/>
            <a:ext cx="1000132" cy="714380"/>
          </a:xfrm>
          <a:prstGeom prst="rect">
            <a:avLst/>
          </a:prstGeom>
          <a:noFill/>
        </p:spPr>
      </p:pic>
      <p:pic>
        <p:nvPicPr>
          <p:cNvPr id="28" name="Picture 10" descr="https://im0-tub-ru.yandex.net/i?id=dcff99d67398b26821d696e30a439d0c&amp;n=33&amp;w=209&amp;h=15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5982" t="30556" r="8293" b="30555"/>
          <a:stretch>
            <a:fillRect/>
          </a:stretch>
        </p:blipFill>
        <p:spPr bwMode="auto">
          <a:xfrm>
            <a:off x="7072330" y="5572140"/>
            <a:ext cx="1000132" cy="714380"/>
          </a:xfrm>
          <a:prstGeom prst="rect">
            <a:avLst/>
          </a:prstGeom>
          <a:noFill/>
        </p:spPr>
      </p:pic>
      <p:pic>
        <p:nvPicPr>
          <p:cNvPr id="29" name="Picture 10" descr="https://im0-tub-ru.yandex.net/i?id=dcff99d67398b26821d696e30a439d0c&amp;n=33&amp;w=209&amp;h=15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5982" t="30556" r="8293" b="30555"/>
          <a:stretch>
            <a:fillRect/>
          </a:stretch>
        </p:blipFill>
        <p:spPr bwMode="auto">
          <a:xfrm>
            <a:off x="8143868" y="5572140"/>
            <a:ext cx="1000132" cy="714380"/>
          </a:xfrm>
          <a:prstGeom prst="rect">
            <a:avLst/>
          </a:prstGeom>
          <a:noFill/>
        </p:spPr>
      </p:pic>
      <p:pic>
        <p:nvPicPr>
          <p:cNvPr id="30" name="Picture 4" descr="https://st2.depositphotos.com/1798678/9352/v/950/depositphotos_93521304-stock-illustration-ice-floe-icon-symbol-design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444" t="22482" r="6666" b="25060"/>
          <a:stretch>
            <a:fillRect/>
          </a:stretch>
        </p:blipFill>
        <p:spPr bwMode="auto">
          <a:xfrm>
            <a:off x="3428992" y="1857364"/>
            <a:ext cx="1071570" cy="714380"/>
          </a:xfrm>
          <a:prstGeom prst="rect">
            <a:avLst/>
          </a:prstGeom>
          <a:noFill/>
        </p:spPr>
      </p:pic>
      <p:pic>
        <p:nvPicPr>
          <p:cNvPr id="31" name="Picture 4" descr="https://st2.depositphotos.com/1798678/9352/v/950/depositphotos_93521304-stock-illustration-ice-floe-icon-symbol-design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444" t="22482" r="6666" b="25060"/>
          <a:stretch>
            <a:fillRect/>
          </a:stretch>
        </p:blipFill>
        <p:spPr bwMode="auto">
          <a:xfrm>
            <a:off x="4684260" y="1857364"/>
            <a:ext cx="1030748" cy="714380"/>
          </a:xfrm>
          <a:prstGeom prst="rect">
            <a:avLst/>
          </a:prstGeom>
          <a:noFill/>
        </p:spPr>
      </p:pic>
      <p:pic>
        <p:nvPicPr>
          <p:cNvPr id="32" name="Picture 4" descr="https://st2.depositphotos.com/1798678/9352/v/950/depositphotos_93521304-stock-illustration-ice-floe-icon-symbol-design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444" t="22482" r="6666" b="25060"/>
          <a:stretch>
            <a:fillRect/>
          </a:stretch>
        </p:blipFill>
        <p:spPr bwMode="auto">
          <a:xfrm>
            <a:off x="5827268" y="1857364"/>
            <a:ext cx="1030748" cy="714380"/>
          </a:xfrm>
          <a:prstGeom prst="rect">
            <a:avLst/>
          </a:prstGeom>
          <a:noFill/>
        </p:spPr>
      </p:pic>
      <p:pic>
        <p:nvPicPr>
          <p:cNvPr id="33" name="Picture 4" descr="https://st2.depositphotos.com/1798678/9352/v/950/depositphotos_93521304-stock-illustration-ice-floe-icon-symbol-design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444" t="22482" r="6666" b="25060"/>
          <a:stretch>
            <a:fillRect/>
          </a:stretch>
        </p:blipFill>
        <p:spPr bwMode="auto">
          <a:xfrm>
            <a:off x="6929454" y="1857364"/>
            <a:ext cx="1071570" cy="714380"/>
          </a:xfrm>
          <a:prstGeom prst="rect">
            <a:avLst/>
          </a:prstGeom>
          <a:noFill/>
        </p:spPr>
      </p:pic>
      <p:pic>
        <p:nvPicPr>
          <p:cNvPr id="34" name="Picture 4" descr="https://st2.depositphotos.com/1798678/9352/v/950/depositphotos_93521304-stock-illustration-ice-floe-icon-symbol-design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444" t="22482" r="6666" b="25060"/>
          <a:stretch>
            <a:fillRect/>
          </a:stretch>
        </p:blipFill>
        <p:spPr bwMode="auto">
          <a:xfrm>
            <a:off x="8072462" y="1857364"/>
            <a:ext cx="1071538" cy="714380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3643306" y="357166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14" action="ppaction://hlinksldjump"/>
              </a:rPr>
              <a:t>1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57752" y="42860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15" action="ppaction://hlinksldjump"/>
              </a:rPr>
              <a:t>2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857884" y="42860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16" action="ppaction://hlinksldjump"/>
              </a:rPr>
              <a:t>3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43768" y="42860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17" action="ppaction://hlinksldjump"/>
              </a:rPr>
              <a:t>4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358214" y="42860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18" action="ppaction://hlinksldjump"/>
              </a:rPr>
              <a:t>5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714744" y="1785926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19" action="ppaction://hlinksldjump"/>
              </a:rPr>
              <a:t>1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929190" y="171448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0" action="ppaction://hlinksldjump"/>
              </a:rPr>
              <a:t>2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107978" y="171448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1" action="ppaction://hlinksldjump"/>
              </a:rPr>
              <a:t>3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215206" y="171448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2" action="ppaction://hlinksldjump"/>
              </a:rPr>
              <a:t>4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358214" y="171448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3" action="ppaction://hlinksldjump"/>
              </a:rPr>
              <a:t>5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14744" y="292893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4" action="ppaction://hlinksldjump"/>
              </a:rPr>
              <a:t>1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929190" y="300037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5" action="ppaction://hlinksldjump"/>
              </a:rPr>
              <a:t>2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107978" y="300037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6" action="ppaction://hlinksldjump"/>
              </a:rPr>
              <a:t>3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215206" y="293429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7" action="ppaction://hlinksldjump"/>
              </a:rPr>
              <a:t>4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8286776" y="292893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8" action="ppaction://hlinksldjump"/>
              </a:rPr>
              <a:t>5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571868" y="421481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9" action="ppaction://hlinksldjump"/>
              </a:rPr>
              <a:t>1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714876" y="421481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0" action="ppaction://hlinksldjump"/>
              </a:rPr>
              <a:t>2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965102" y="421481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1" action="ppaction://hlinksldjump"/>
              </a:rPr>
              <a:t>3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072330" y="421481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2" action="ppaction://hlinksldjump"/>
              </a:rPr>
              <a:t>4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8322556" y="421481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3" action="ppaction://hlinksldjump"/>
              </a:rPr>
              <a:t>5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571868" y="5506066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4" action="ppaction://hlinksldjump"/>
              </a:rPr>
              <a:t>1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929190" y="550070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5" action="ppaction://hlinksldjump"/>
              </a:rPr>
              <a:t>2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107978" y="550070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6" action="ppaction://hlinksldjump"/>
              </a:rPr>
              <a:t>3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322424" y="542926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7" action="ppaction://hlinksldjump"/>
              </a:rPr>
              <a:t>4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8393994" y="542926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8" action="ppaction://hlinksldjump"/>
              </a:rPr>
              <a:t>5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42910" y="280080"/>
            <a:ext cx="30718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Открытия  </a:t>
            </a:r>
          </a:p>
          <a:p>
            <a:endParaRPr lang="ru-RU" sz="24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785786" y="2714620"/>
            <a:ext cx="27860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Научные </a:t>
            </a:r>
          </a:p>
          <a:p>
            <a:r>
              <a:rPr lang="ru-RU" sz="3200" b="1" dirty="0" smtClean="0"/>
              <a:t> станции</a:t>
            </a:r>
            <a:endParaRPr lang="ru-RU" sz="32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28596" y="4357694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Флора  и фауна</a:t>
            </a:r>
            <a:endParaRPr lang="ru-RU" sz="28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785786" y="5643578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Рекорды</a:t>
            </a:r>
            <a:endParaRPr lang="ru-RU" sz="28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785786" y="1714488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Природа</a:t>
            </a:r>
            <a:endParaRPr lang="ru-RU" sz="3200" b="1" dirty="0"/>
          </a:p>
        </p:txBody>
      </p:sp>
      <p:sp>
        <p:nvSpPr>
          <p:cNvPr id="62" name="Пятно 1 61">
            <a:hlinkClick r:id="rId39" action="ppaction://hlinksldjump"/>
          </p:cNvPr>
          <p:cNvSpPr/>
          <p:nvPr/>
        </p:nvSpPr>
        <p:spPr>
          <a:xfrm>
            <a:off x="0" y="0"/>
            <a:ext cx="428628" cy="571504"/>
          </a:xfrm>
          <a:prstGeom prst="irregularSeal1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 tmFilter="0,0; .5, 0; 1, 1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 tmFilter="0,0; .5, 0; 1, 1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 tmFilter="0,0; .5, 0; 1, 1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 tmFilter="0,0; .5, 0; 1, 1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 tmFilter="0,0; .5, 0; 1, 1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3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7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8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5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6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2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3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4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1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2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2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9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0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st3.depositphotos.com/1798678/13437/v/950/depositphotos_134379826-stock-illustration-ice-floe-vector-symbol-ic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3998" t="25424" r="5398" b="27119"/>
          <a:stretch>
            <a:fillRect/>
          </a:stretch>
        </p:blipFill>
        <p:spPr bwMode="auto">
          <a:xfrm>
            <a:off x="0" y="214314"/>
            <a:ext cx="1032631" cy="6429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2594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0"/>
            <a:ext cx="778671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Какие животные не обитают в Антарктике? </a:t>
            </a:r>
            <a:br>
              <a:rPr lang="ru-RU" sz="44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400" b="1" dirty="0">
              <a:ln w="12700">
                <a:solidFill>
                  <a:srgbClr val="0000FF"/>
                </a:solidFill>
                <a:prstDash val="solid"/>
              </a:ln>
              <a:solidFill>
                <a:srgbClr val="00CC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428736"/>
            <a:ext cx="557216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Киты, тюлени, овцебыки, пингвины, поморники,                    белые  медведи, бакланы, буревестники. </a:t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2285992"/>
            <a:ext cx="3214710" cy="714380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4500570"/>
            <a:ext cx="4572032" cy="714380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Животные-Антарктики-Описание-названия-и-особенности-животных-Антарктики-1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0" y="1532102"/>
            <a:ext cx="8143900" cy="53258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st3.depositphotos.com/1798678/13437/v/950/depositphotos_134379826-stock-illustration-ice-floe-vector-symbol-ic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3998" t="25424" r="5398" b="27119"/>
          <a:stretch>
            <a:fillRect/>
          </a:stretch>
        </p:blipFill>
        <p:spPr bwMode="auto">
          <a:xfrm>
            <a:off x="0" y="142876"/>
            <a:ext cx="1032631" cy="6429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5375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0"/>
            <a:ext cx="7572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Какие растения не растут в Антарктиде? </a:t>
            </a:r>
            <a:r>
              <a:rPr lang="ru-RU" sz="48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800" b="1" dirty="0">
              <a:ln w="12700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785926"/>
            <a:ext cx="621510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Мхи, лишайники, черника,                       низшие водоросли,          карликовые березы;. 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28926" y="2714620"/>
            <a:ext cx="2714644" cy="571504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7290" y="4071942"/>
            <a:ext cx="6000792" cy="857256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s://avatars.mds.yandex.net/get-zen_doc/1540250/pub_5caf8210db481700b3e2c521_5caf8400ae8e1600b3bdceb3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62111"/>
            <a:ext cx="7643834" cy="5095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st3.depositphotos.com/1798678/13437/v/950/depositphotos_134379826-stock-illustration-ice-floe-vector-symbol-ic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3998" t="25424" r="5398" b="27119"/>
          <a:stretch>
            <a:fillRect/>
          </a:stretch>
        </p:blipFill>
        <p:spPr bwMode="auto">
          <a:xfrm>
            <a:off x="0" y="142876"/>
            <a:ext cx="1071538" cy="66716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94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-71462"/>
            <a:ext cx="807246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результате глобального потепления на Антарктическом полуострове начала активно формироваться природная зона. Какая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3143248"/>
            <a:ext cx="25676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ТУНДРА</a:t>
            </a:r>
            <a:endParaRPr lang="ru-RU" sz="5400" b="1" cap="none" spc="0" dirty="0">
              <a:ln w="12700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 descr="https://fototerra.ru/photo/Antarktida/Antarktida/large-1527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838199"/>
            <a:ext cx="8020050" cy="6019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im0-tub-ru.yandex.net/i?id=dcff99d67398b26821d696e30a439d0c&amp;n=33&amp;w=209&amp;h=15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5982" t="30556" r="8293" b="30555"/>
          <a:stretch>
            <a:fillRect/>
          </a:stretch>
        </p:blipFill>
        <p:spPr bwMode="auto">
          <a:xfrm>
            <a:off x="0" y="137512"/>
            <a:ext cx="1000132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52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0"/>
            <a:ext cx="764386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Здесь самая низкая температура на земле.    Какая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Где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857496"/>
            <a:ext cx="2857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(</a:t>
            </a:r>
            <a:r>
              <a:rPr lang="en-US" sz="6000" b="1" dirty="0" smtClean="0">
                <a:solidFill>
                  <a:srgbClr val="FF0000"/>
                </a:solidFill>
              </a:rPr>
              <a:t>t°</a:t>
            </a:r>
            <a:r>
              <a:rPr lang="ru-RU" sz="6000" b="1" dirty="0" smtClean="0">
                <a:solidFill>
                  <a:srgbClr val="FF0000"/>
                </a:solidFill>
              </a:rPr>
              <a:t>-89,3)</a:t>
            </a:r>
            <a:r>
              <a:rPr lang="en-US" sz="6000" b="1" dirty="0" smtClean="0">
                <a:solidFill>
                  <a:srgbClr val="FF0000"/>
                </a:solidFill>
              </a:rPr>
              <a:t>   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264318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6000" b="1" dirty="0" smtClean="0">
                <a:solidFill>
                  <a:srgbClr val="FF0000"/>
                </a:solidFill>
              </a:rPr>
              <a:t>на станции Восток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://old2.naked-science.ru/sites/default/files/article/1640_big.jpg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0" y="1428736"/>
            <a:ext cx="7939790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im0-tub-ru.yandex.net/i?id=dcff99d67398b26821d696e30a439d0c&amp;n=33&amp;w=209&amp;h=15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5982" t="30556" r="8293" b="30555"/>
          <a:stretch>
            <a:fillRect/>
          </a:stretch>
        </p:blipFill>
        <p:spPr bwMode="auto">
          <a:xfrm>
            <a:off x="0" y="142876"/>
            <a:ext cx="1000132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52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42944" y="0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Антарктиде самые большие запасы пресной воды.  Сколько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Вид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2428868"/>
            <a:ext cx="3703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80 %  -  ЛЁД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https://getbg.net/upload/full/www.GetBg.net_Nature___Other_Great_Blue_Glacier_106015_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-71470" y="1285860"/>
            <a:ext cx="8229658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im0-tub-ru.yandex.net/i?id=dcff99d67398b26821d696e30a439d0c&amp;n=33&amp;w=209&amp;h=15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5982" t="30556" r="8293" b="30555"/>
          <a:stretch>
            <a:fillRect/>
          </a:stretch>
        </p:blipFill>
        <p:spPr bwMode="auto">
          <a:xfrm>
            <a:off x="0" y="142876"/>
            <a:ext cx="1000132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94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0"/>
            <a:ext cx="7419402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своей средней высоте  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Антарктида занимает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первое место среди материков.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Какова  высота в центре 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на окраине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3160471"/>
            <a:ext cx="7429552" cy="255454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 центральной части высота -                      </a:t>
            </a:r>
            <a:r>
              <a:rPr lang="ru-RU" sz="6000" b="1" i="1" dirty="0" smtClean="0">
                <a:solidFill>
                  <a:srgbClr val="FF0000"/>
                </a:solidFill>
              </a:rPr>
              <a:t>4 000 </a:t>
            </a:r>
            <a:r>
              <a:rPr lang="ru-RU" sz="4000" b="1" dirty="0" smtClean="0">
                <a:solidFill>
                  <a:srgbClr val="FF0000"/>
                </a:solidFill>
              </a:rPr>
              <a:t>метров,                                                 на окраине  - </a:t>
            </a:r>
            <a:r>
              <a:rPr lang="ru-RU" sz="6000" b="1" i="1" dirty="0" smtClean="0">
                <a:solidFill>
                  <a:srgbClr val="FF0000"/>
                </a:solidFill>
              </a:rPr>
              <a:t>2000</a:t>
            </a:r>
            <a:r>
              <a:rPr lang="ru-RU" sz="4000" b="1" dirty="0" smtClean="0">
                <a:solidFill>
                  <a:srgbClr val="FF0000"/>
                </a:solidFill>
              </a:rPr>
              <a:t> м. 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s://bigpicture.ru/wp-content/uploads/2014/10/glaciersnIcebergs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738889"/>
            <a:ext cx="8143900" cy="6119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im0-tub-ru.yandex.net/i?id=dcff99d67398b26821d696e30a439d0c&amp;n=33&amp;w=209&amp;h=15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5982" t="30556" r="8293" b="30555"/>
          <a:stretch>
            <a:fillRect/>
          </a:stretch>
        </p:blipFill>
        <p:spPr bwMode="auto">
          <a:xfrm>
            <a:off x="0" y="142876"/>
            <a:ext cx="1000132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94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314" y="-357214"/>
            <a:ext cx="9501222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b="1" i="0" u="none" strike="noStrike" normalizeH="0" baseline="0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Антарктиде</a:t>
            </a:r>
            <a:r>
              <a:rPr kumimoji="0" lang="ru-RU" sz="5400" b="1" i="0" u="none" strike="noStrike" normalizeH="0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5400" b="1" i="0" u="none" strike="noStrike" normalizeH="0" baseline="0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свирепствуют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b="1" i="0" u="none" strike="noStrike" normalizeH="0" baseline="0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самые сильные ветры на планете.                                                Какова их скорость</a:t>
            </a:r>
            <a:r>
              <a:rPr kumimoji="0" lang="en-US" sz="5400" b="1" i="0" u="none" strike="noStrike" normalizeH="0" baseline="0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5400" b="1" i="0" u="none" strike="noStrike" cap="none" normalizeH="0" baseline="0" dirty="0" smtClean="0">
              <a:ln w="12700">
                <a:solidFill>
                  <a:srgbClr val="0000FF"/>
                </a:solidFill>
                <a:prstDash val="solid"/>
              </a:ln>
              <a:solidFill>
                <a:srgbClr val="00CC99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4400" b="1" dirty="0" smtClean="0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3714752"/>
            <a:ext cx="718914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Иногда они дуют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 скоростью 320 км/ч.</a:t>
            </a:r>
            <a:endParaRPr lang="ru-RU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http://bigslide.ru/images/10/9492/960/img12.jpg"/>
          <p:cNvPicPr>
            <a:picLocks noChangeAspect="1" noChangeArrowheads="1"/>
          </p:cNvPicPr>
          <p:nvPr/>
        </p:nvPicPr>
        <p:blipFill>
          <a:blip r:embed="rId4"/>
          <a:srcRect t="13333"/>
          <a:stretch>
            <a:fillRect/>
          </a:stretch>
        </p:blipFill>
        <p:spPr bwMode="auto">
          <a:xfrm>
            <a:off x="236260" y="1857364"/>
            <a:ext cx="7693326" cy="500063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im0-tub-ru.yandex.net/i?id=dcff99d67398b26821d696e30a439d0c&amp;n=33&amp;w=209&amp;h=15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5982" t="30556" r="8293" b="30555"/>
          <a:stretch>
            <a:fillRect/>
          </a:stretch>
        </p:blipFill>
        <p:spPr bwMode="auto">
          <a:xfrm>
            <a:off x="0" y="142876"/>
            <a:ext cx="1000132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12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285728"/>
            <a:ext cx="792958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Назовите самый южный действующий вулкан, расположенный </a:t>
            </a:r>
            <a:r>
              <a:rPr lang="ru-RU" sz="40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</a:t>
            </a:r>
            <a:r>
              <a:rPr lang="ru-RU" sz="40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Антарктиде.</a:t>
            </a:r>
            <a:br>
              <a:rPr lang="ru-RU" sz="40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000" b="1" dirty="0">
              <a:ln w="12700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2928934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4400" b="1" dirty="0" smtClean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Вулкан Эребус</a:t>
            </a:r>
            <a:br>
              <a:rPr lang="ru-RU" sz="4400" b="1" dirty="0" smtClean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4400" dirty="0">
              <a:ln w="18000">
                <a:solidFill>
                  <a:srgbClr val="0000FF"/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</p:txBody>
      </p:sp>
      <p:pic>
        <p:nvPicPr>
          <p:cNvPr id="1026" name="Picture 2" descr="https://forum.awd.ru/gallery/images/upload/91d/575/91d5756aca8aa001196eef57bb4e85f6.jpg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-1" y="1402537"/>
            <a:ext cx="8286777" cy="5455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http://svetlyachok33.ucoz.ru/_pu/4/560328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267021" cy="6858000"/>
          </a:xfrm>
          <a:prstGeom prst="rect">
            <a:avLst/>
          </a:prstGeom>
          <a:noFill/>
        </p:spPr>
      </p:pic>
      <p:pic>
        <p:nvPicPr>
          <p:cNvPr id="3" name="Красная палат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714412" y="3143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pbs.twimg.com/media/D_nKEvuWkAIpc3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9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285728"/>
            <a:ext cx="5243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 всем!!!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avatars.mds.yandex.net/get-zen_doc/1246934/pub_5da8c596b477bf00ad866eca_5da8c62392414d00aeffcf7b/scale_1200"/>
          <p:cNvPicPr>
            <a:picLocks noChangeAspect="1" noChangeArrowheads="1"/>
          </p:cNvPicPr>
          <p:nvPr/>
        </p:nvPicPr>
        <p:blipFill>
          <a:blip r:embed="rId2">
            <a:lum bright="10000" contrast="40000"/>
          </a:blip>
          <a:srcRect/>
          <a:stretch>
            <a:fillRect/>
          </a:stretch>
        </p:blipFill>
        <p:spPr bwMode="auto">
          <a:xfrm>
            <a:off x="0" y="2214554"/>
            <a:ext cx="7360812" cy="4643446"/>
          </a:xfrm>
          <a:prstGeom prst="rect">
            <a:avLst/>
          </a:prstGeom>
          <a:noFill/>
        </p:spPr>
      </p:pic>
      <p:pic>
        <p:nvPicPr>
          <p:cNvPr id="2" name="Picture 8" descr="https://thumbs.dreamstime.com/b/%D0%BE%D0%B4%D0%B8%D0%BD%D0%BE%D1%87%D0%BD%D1%8B%D0%B9-%D0%BA%D1%83%D0%B1-%D0%BB%D1%8C%D0%B4%D0%B0-%D0%B8%D0%B7%D0%BE%D0%BB%D0%B8%D1%80%D0%BE%D0%B2%D0%B0%D0%BD%D0%BD%D1%8B%D0%B9-%D0%BD%D0%B0-%D0%B1%D0%B5%D0%BB%D0%BE%D0%B9-%D0%BF%D1%80%D0%B5%D0%B4%D0%BF%D0%BE%D1%81%D1%8B%D0%BB%D0%BA%D0%B5-%D0%B8%D0%BB%D0%BB%D1%8E%D1%81%D1%82%D1%80%D0%B0%D1%86%D0%B8%D1%8F-12096500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00154" cy="13001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66" y="21431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ятно 2 6">
            <a:hlinkClick r:id="rId4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0"/>
            <a:ext cx="85010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Кто в 1772 г. достиг наиболее южных широт, но Антарктиду не нашел? </a:t>
            </a:r>
            <a:b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000240"/>
            <a:ext cx="46551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</a:rPr>
              <a:t>Джеймс Кук. </a:t>
            </a:r>
            <a:endParaRPr lang="ru-RU" sz="6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ертикальный свиток 7"/>
          <p:cNvSpPr/>
          <p:nvPr/>
        </p:nvSpPr>
        <p:spPr>
          <a:xfrm>
            <a:off x="214282" y="1357298"/>
            <a:ext cx="3929090" cy="4572032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8" descr="https://thumbs.dreamstime.com/b/%D0%BE%D0%B4%D0%B8%D0%BD%D0%BE%D1%87%D0%BD%D1%8B%D0%B9-%D0%BA%D1%83%D0%B1-%D0%BB%D1%8C%D0%B4%D0%B0-%D0%B8%D0%B7%D0%BE%D0%BB%D0%B8%D1%80%D0%BE%D0%B2%D0%B0%D0%BD%D0%BD%D1%8B%D0%B9-%D0%BD%D0%B0-%D0%B1%D0%B5%D0%BB%D0%BE%D0%B9-%D0%BF%D1%80%D0%B5%D0%B4%D0%BF%D0%BE%D1%81%D1%8B%D0%BB%D0%BA%D0%B5-%D0%B8%D0%BB%D0%BB%D1%8E%D1%81%D1%82%D1%80%D0%B0%D1%86%D0%B8%D1%8F-12096500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00154" cy="13001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504" y="21431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0"/>
            <a:ext cx="736182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Когда и кем была открыта </a:t>
            </a:r>
          </a:p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Антарктида? 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85786" y="1928802"/>
            <a:ext cx="278608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Два известных моряка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Шли на юг наверняка.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Материк шестой открыли,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Джеймса Кука победили.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Кто они, открыватели?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9" name="Picture 3" descr="Шлюпы &quot;Восток&quot; и &quot;Мирный&quot; у берегов Антарктид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14488"/>
            <a:ext cx="8270974" cy="51435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714488"/>
            <a:ext cx="550072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</a:rPr>
              <a:t>28 января 1820 г. Беллинсгаузеном и Лазаревым на судах «Восток» и «Мирный» . </a:t>
            </a:r>
            <a:br>
              <a:rPr lang="ru-RU" sz="4000" b="1" dirty="0" smtClean="0">
                <a:solidFill>
                  <a:srgbClr val="0000FF"/>
                </a:solidFill>
              </a:rPr>
            </a:br>
            <a:endParaRPr lang="ru-RU" sz="4000" b="1" dirty="0">
              <a:solidFill>
                <a:srgbClr val="0000FF"/>
              </a:solidFill>
            </a:endParaRPr>
          </a:p>
        </p:txBody>
      </p:sp>
      <p:pic>
        <p:nvPicPr>
          <p:cNvPr id="10" name="Picture 2" descr="https://historyrussia.org/images/Novosti-img/724.jpg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/>
          <a:stretch>
            <a:fillRect/>
          </a:stretch>
        </p:blipFill>
        <p:spPr bwMode="auto">
          <a:xfrm>
            <a:off x="0" y="1142984"/>
            <a:ext cx="9144000" cy="473291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143768" y="5500702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Лазарев  М.П.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50070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Беллинсгаузен Ф.Ф.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thumbs.dreamstime.com/b/%D0%BE%D0%B4%D0%B8%D0%BD%D0%BE%D1%87%D0%BD%D1%8B%D0%B9-%D0%BA%D1%83%D0%B1-%D0%BB%D1%8C%D0%B4%D0%B0-%D0%B8%D0%B7%D0%BE%D0%BB%D0%B8%D1%80%D0%BE%D0%B2%D0%B0%D0%BD%D0%BD%D1%8B%D0%B9-%D0%BD%D0%B0-%D0%B1%D0%B5%D0%BB%D0%BE%D0%B9-%D0%BF%D1%80%D0%B5%D0%B4%D0%BF%D0%BE%D1%81%D1%8B%D0%BB%D0%BA%D0%B5-%D0%B8%D0%BB%D0%BB%D1%8E%D1%81%D1%82%D1%80%D0%B0%D1%86%D0%B8%D1%8F-12096500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00154" cy="13001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42898" y="21431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0"/>
            <a:ext cx="77152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Что  такое  Антарктида в переводе с греческого языка? </a:t>
            </a:r>
            <a:br>
              <a:rPr lang="ru-RU" sz="48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48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8438" y="2285992"/>
            <a:ext cx="628415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54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</a:t>
            </a:r>
            <a:r>
              <a:rPr lang="ru-RU" sz="5400" b="1" dirty="0" err="1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sz="5400" b="1" cap="none" spc="0" dirty="0" err="1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нтарктикос</a:t>
            </a:r>
            <a:r>
              <a:rPr lang="en-US" sz="5400" b="1" cap="none" spc="0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” –</a:t>
            </a:r>
          </a:p>
          <a:p>
            <a:pPr algn="r"/>
            <a:r>
              <a:rPr lang="ru-RU" sz="54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5400" b="1" cap="none" spc="0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ротивоположность</a:t>
            </a:r>
          </a:p>
          <a:p>
            <a:pPr algn="r"/>
            <a:r>
              <a:rPr lang="ru-RU" sz="54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Арктике</a:t>
            </a:r>
            <a:endParaRPr lang="ru-RU" sz="5400" b="1" cap="none" spc="0" dirty="0">
              <a:ln w="12700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554" name="Picture 2" descr="https://www.geodus.com/globe-map/tresgrand/columbus-duplex_40344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285860"/>
            <a:ext cx="3071802" cy="3762095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 rot="10800000" flipV="1">
            <a:off x="928662" y="785794"/>
            <a:ext cx="928694" cy="64294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>
            <a:off x="1857356" y="4143380"/>
            <a:ext cx="1428760" cy="35719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im0-tub-ru.yandex.net/i?id=18491716fa6c1f3eb5433409054c9961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63"/>
            <a:ext cx="5000636" cy="5000637"/>
          </a:xfrm>
          <a:prstGeom prst="rect">
            <a:avLst/>
          </a:prstGeom>
          <a:noFill/>
        </p:spPr>
      </p:pic>
      <p:pic>
        <p:nvPicPr>
          <p:cNvPr id="2" name="Picture 8" descr="https://thumbs.dreamstime.com/b/%D0%BE%D0%B4%D0%B8%D0%BD%D0%BE%D1%87%D0%BD%D1%8B%D0%B9-%D0%BA%D1%83%D0%B1-%D0%BB%D1%8C%D0%B4%D0%B0-%D0%B8%D0%B7%D0%BE%D0%BB%D0%B8%D1%80%D0%BE%D0%B2%D0%B0%D0%BD%D0%BD%D1%8B%D0%B9-%D0%BD%D0%B0-%D0%B1%D0%B5%D0%BB%D0%BE%D0%B9-%D0%BF%D1%80%D0%B5%D0%B4%D0%BF%D0%BE%D1%81%D1%8B%D0%BB%D0%BA%D0%B5-%D0%B8%D0%BB%D0%BB%D1%8E%D1%81%D1%82%D1%80%D0%B0%D1%86%D0%B8%D1%8F-12096500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00154" cy="13001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66" y="21431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4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0"/>
            <a:ext cx="6858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Когда и кем был открыт Южный полюс? </a:t>
            </a:r>
            <a:br>
              <a:rPr lang="ru-RU" sz="44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400" b="1" dirty="0">
              <a:ln w="12700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2000240"/>
            <a:ext cx="535781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2700">
                  <a:solidFill>
                    <a:srgbClr val="D60093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14 декабря 1911 г.                 </a:t>
            </a:r>
            <a:r>
              <a:rPr lang="ru-RU" sz="4400" b="1" dirty="0" err="1" smtClean="0">
                <a:ln w="12700">
                  <a:solidFill>
                    <a:srgbClr val="D60093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Руал</a:t>
            </a:r>
            <a:r>
              <a:rPr lang="ru-RU" sz="4400" b="1" dirty="0" smtClean="0">
                <a:ln w="12700">
                  <a:solidFill>
                    <a:srgbClr val="D60093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Амундсеном </a:t>
            </a:r>
            <a:br>
              <a:rPr lang="ru-RU" sz="4400" b="1" dirty="0" smtClean="0">
                <a:ln w="12700">
                  <a:solidFill>
                    <a:srgbClr val="D60093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400" b="1" dirty="0">
              <a:ln w="12700">
                <a:solidFill>
                  <a:srgbClr val="D60093"/>
                </a:solidFill>
                <a:prstDash val="solid"/>
              </a:ln>
              <a:solidFill>
                <a:srgbClr val="D6009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www.affinity-japan.com/wp-content/uploads/2017/07/gatag-000068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5860751" cy="3886182"/>
          </a:xfrm>
          <a:prstGeom prst="rect">
            <a:avLst/>
          </a:prstGeom>
          <a:noFill/>
        </p:spPr>
      </p:pic>
      <p:pic>
        <p:nvPicPr>
          <p:cNvPr id="2" name="Picture 8" descr="https://thumbs.dreamstime.com/b/%D0%BE%D0%B4%D0%B8%D0%BD%D0%BE%D1%87%D0%BD%D1%8B%D0%B9-%D0%BA%D1%83%D0%B1-%D0%BB%D1%8C%D0%B4%D0%B0-%D0%B8%D0%B7%D0%BE%D0%BB%D0%B8%D1%80%D0%BE%D0%B2%D0%B0%D0%BD%D0%BD%D1%8B%D0%B9-%D0%BD%D0%B0-%D0%B1%D0%B5%D0%BB%D0%BE%D0%B9-%D0%BF%D1%80%D0%B5%D0%B4%D0%BF%D0%BE%D1%81%D1%8B%D0%BB%D0%BA%D0%B5-%D0%B8%D0%BB%D0%BB%D1%8E%D1%81%D1%82%D1%80%D0%B0%D1%86%D0%B8%D1%8F-12096500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00154" cy="13001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14368" y="21431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4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0"/>
            <a:ext cx="792958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Кто пришел на Южный полюс месяцем позже его открытия? </a:t>
            </a:r>
            <a:br>
              <a:rPr lang="ru-RU" sz="44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400" b="1" dirty="0">
              <a:ln w="12700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15074" y="1785926"/>
            <a:ext cx="250031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rgbClr val="D60093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Роберт Скотт.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1506" name="Picture 2" descr="Antarctica (orthographic projection).svg"/>
          <p:cNvPicPr>
            <a:picLocks noChangeAspect="1" noChangeArrowheads="1"/>
          </p:cNvPicPr>
          <p:nvPr/>
        </p:nvPicPr>
        <p:blipFill>
          <a:blip r:embed="rId5">
            <a:lum bright="-20000"/>
          </a:blip>
          <a:srcRect/>
          <a:stretch>
            <a:fillRect/>
          </a:stretch>
        </p:blipFill>
        <p:spPr bwMode="auto">
          <a:xfrm>
            <a:off x="5715008" y="3500438"/>
            <a:ext cx="2667000" cy="2657476"/>
          </a:xfrm>
          <a:prstGeom prst="rect">
            <a:avLst/>
          </a:prstGeom>
          <a:noFill/>
        </p:spPr>
      </p:pic>
      <p:pic>
        <p:nvPicPr>
          <p:cNvPr id="21508" name="Picture 4" descr="https://www.gorod.tomsk.ru/uploads/56317/1299566418/002a918e_1.jpg"/>
          <p:cNvPicPr>
            <a:picLocks noChangeAspect="1" noChangeArrowheads="1"/>
          </p:cNvPicPr>
          <p:nvPr/>
        </p:nvPicPr>
        <p:blipFill>
          <a:blip r:embed="rId6">
            <a:lum contrast="30000"/>
          </a:blip>
          <a:srcRect/>
          <a:stretch>
            <a:fillRect/>
          </a:stretch>
        </p:blipFill>
        <p:spPr bwMode="auto">
          <a:xfrm>
            <a:off x="857224" y="1532044"/>
            <a:ext cx="3500430" cy="5325956"/>
          </a:xfrm>
          <a:prstGeom prst="rect">
            <a:avLst/>
          </a:prstGeom>
          <a:noFill/>
        </p:spPr>
      </p:pic>
      <p:pic>
        <p:nvPicPr>
          <p:cNvPr id="10" name="Picture 2" descr="https://www.affinity-japan.com/wp-content/uploads/2017/07/gatag-000068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60423" y="4714884"/>
            <a:ext cx="538678" cy="357190"/>
          </a:xfrm>
          <a:prstGeom prst="rect">
            <a:avLst/>
          </a:prstGeom>
          <a:noFill/>
        </p:spPr>
      </p:pic>
      <p:pic>
        <p:nvPicPr>
          <p:cNvPr id="23556" name="Picture 4" descr="https://cdn.pixabay.com/photo/2019/11/01/14/50/norway-4594448_1280.jpg"/>
          <p:cNvPicPr>
            <a:picLocks noChangeAspect="1" noChangeArrowheads="1"/>
          </p:cNvPicPr>
          <p:nvPr/>
        </p:nvPicPr>
        <p:blipFill>
          <a:blip r:embed="rId8" cstate="print">
            <a:lum bright="20000" contrast="40000"/>
          </a:blip>
          <a:srcRect/>
          <a:stretch>
            <a:fillRect/>
          </a:stretch>
        </p:blipFill>
        <p:spPr bwMode="auto">
          <a:xfrm>
            <a:off x="6429388" y="4714884"/>
            <a:ext cx="537842" cy="357581"/>
          </a:xfrm>
          <a:prstGeom prst="rect">
            <a:avLst/>
          </a:prstGeom>
          <a:noFill/>
        </p:spPr>
      </p:pic>
      <p:pic>
        <p:nvPicPr>
          <p:cNvPr id="23558" name="Picture 6" descr="https://www.rigout.ru/image/cache/import_files/c7/c73ecafa-b71f-11e8-80dc-0050569c4cdc_c73ecafb-b71f-11e8-80dc-0050569c4cdc-1200x800.jpg"/>
          <p:cNvPicPr>
            <a:picLocks noChangeAspect="1" noChangeArrowheads="1"/>
          </p:cNvPicPr>
          <p:nvPr/>
        </p:nvPicPr>
        <p:blipFill>
          <a:blip r:embed="rId9" cstate="print"/>
          <a:srcRect l="7692" t="7308" r="7692" b="9999"/>
          <a:stretch>
            <a:fillRect/>
          </a:stretch>
        </p:blipFill>
        <p:spPr bwMode="auto">
          <a:xfrm>
            <a:off x="6715140" y="4071942"/>
            <a:ext cx="714380" cy="465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t2.depositphotos.com/1798678/9352/v/950/depositphotos_93521304-stock-illustration-ice-floe-icon-symbol-desig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444" t="22482" r="6666" b="25060"/>
          <a:stretch>
            <a:fillRect/>
          </a:stretch>
        </p:blipFill>
        <p:spPr bwMode="auto">
          <a:xfrm>
            <a:off x="0" y="71438"/>
            <a:ext cx="1071570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52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406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 называются участки с озерами, совершенно свободные ото льда, а летом и от снега, окруженные ледником? </a:t>
            </a:r>
            <a:br>
              <a:rPr lang="ru-RU" sz="48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CC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800" b="1" dirty="0">
              <a:ln w="12700">
                <a:solidFill>
                  <a:srgbClr val="0000FF"/>
                </a:solidFill>
                <a:prstDash val="solid"/>
              </a:ln>
              <a:solidFill>
                <a:srgbClr val="00CC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484" name="Picture 4" descr="https://avatars.mds.yandex.net/get-pdb/933338/d62b742e-0b8e-474f-96a9-ec140c1688ed/s1200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0" y="1510648"/>
            <a:ext cx="8001024" cy="5347352"/>
          </a:xfrm>
          <a:prstGeom prst="rect">
            <a:avLst/>
          </a:prstGeom>
          <a:noFill/>
        </p:spPr>
      </p:pic>
      <p:pic>
        <p:nvPicPr>
          <p:cNvPr id="20486" name="Picture 6" descr="https://avatars.mds.yandex.net/get-pdb/468882/1cdf4e7e-5ee5-40fa-8482-6b5edb8814c3/s1200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/>
          <a:stretch>
            <a:fillRect/>
          </a:stretch>
        </p:blipFill>
        <p:spPr bwMode="auto">
          <a:xfrm>
            <a:off x="0" y="1500174"/>
            <a:ext cx="8011942" cy="535782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85918" y="4734342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Антарктические оазисы. </a:t>
            </a:r>
            <a:b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t2.depositphotos.com/1798678/9352/v/950/depositphotos_93521304-stock-illustration-ice-floe-icon-symbol-desig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4444" t="22482" r="6666" b="25060"/>
          <a:stretch>
            <a:fillRect/>
          </a:stretch>
        </p:blipFill>
        <p:spPr bwMode="auto">
          <a:xfrm>
            <a:off x="0" y="142876"/>
            <a:ext cx="1030748" cy="7143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4930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ятно 2 3">
            <a:hlinkClick r:id="rId3" action="ppaction://hlinksldjump"/>
          </p:cNvPr>
          <p:cNvSpPr/>
          <p:nvPr/>
        </p:nvSpPr>
        <p:spPr>
          <a:xfrm>
            <a:off x="8358182" y="6143620"/>
            <a:ext cx="785818" cy="714380"/>
          </a:xfrm>
          <a:prstGeom prst="irregularSeal2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0"/>
            <a:ext cx="78581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Назовите  </a:t>
            </a:r>
            <a:r>
              <a:rPr lang="ru-RU" sz="4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подледниковое</a:t>
            </a: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незамерзающее озеро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1571612"/>
            <a:ext cx="6858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Восток</a:t>
            </a:r>
            <a:r>
              <a:rPr lang="ru-RU" sz="6000" u="sng" dirty="0" smtClean="0"/>
              <a:t> </a:t>
            </a:r>
            <a:r>
              <a:rPr lang="ru-RU" sz="4000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— крупнейшее из антарктических озёр, имеющее длину 250 км и ширину 50 км; озеро вмещает около 5400 км³ воды. </a:t>
            </a:r>
            <a:endParaRPr lang="ru-RU" sz="4000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pic>
        <p:nvPicPr>
          <p:cNvPr id="19459" name="Picture 3" descr="https://img11.postila.ru/data/60/46/0a/eb/60460aeb510abc1a88bb608a01cadc74a06e8e8fe16e98fe109522f0707c9d3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84118"/>
            <a:ext cx="8001024" cy="5402402"/>
          </a:xfrm>
          <a:prstGeom prst="rect">
            <a:avLst/>
          </a:prstGeom>
          <a:noFill/>
        </p:spPr>
      </p:pic>
      <p:cxnSp>
        <p:nvCxnSpPr>
          <p:cNvPr id="13" name="Прямая со стрелкой 12"/>
          <p:cNvCxnSpPr/>
          <p:nvPr/>
        </p:nvCxnSpPr>
        <p:spPr>
          <a:xfrm rot="5400000">
            <a:off x="5929322" y="2428868"/>
            <a:ext cx="1357322" cy="135732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509</Words>
  <Application>Microsoft Office PowerPoint</Application>
  <PresentationFormat>Экран (4:3)</PresentationFormat>
  <Paragraphs>145</Paragraphs>
  <Slides>29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ВАЛЕРА</dc:creator>
  <cp:lastModifiedBy>ВАЛЕРА</cp:lastModifiedBy>
  <cp:revision>101</cp:revision>
  <dcterms:created xsi:type="dcterms:W3CDTF">2020-01-02T15:09:01Z</dcterms:created>
  <dcterms:modified xsi:type="dcterms:W3CDTF">2020-01-11T15:41:27Z</dcterms:modified>
</cp:coreProperties>
</file>