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</p:sldMasterIdLst>
  <p:sldIdLst>
    <p:sldId id="293" r:id="rId4"/>
    <p:sldId id="289" r:id="rId5"/>
    <p:sldId id="256" r:id="rId6"/>
    <p:sldId id="257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92" r:id="rId30"/>
    <p:sldId id="282" r:id="rId31"/>
    <p:sldId id="283" r:id="rId32"/>
    <p:sldId id="284" r:id="rId33"/>
    <p:sldId id="285" r:id="rId34"/>
    <p:sldId id="286" r:id="rId35"/>
    <p:sldId id="287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99CC00"/>
    <a:srgbClr val="FF9999"/>
    <a:srgbClr val="006666"/>
    <a:srgbClr val="009999"/>
    <a:srgbClr val="0066CC"/>
    <a:srgbClr val="3366CC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50" autoAdjust="0"/>
    <p:restoredTop sz="94833" autoAdjust="0"/>
  </p:normalViewPr>
  <p:slideViewPr>
    <p:cSldViewPr>
      <p:cViewPr varScale="1">
        <p:scale>
          <a:sx n="69" d="100"/>
          <a:sy n="69" d="100"/>
        </p:scale>
        <p:origin x="123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1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2FF2F-8D51-453A-9B38-7C917A779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69299-BD85-45EF-8C2E-57601864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559A5-1362-4BBE-AF41-C58AC24D3C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18DA5-2DB3-47BF-BE6B-B1B027AB23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6E871-2DDC-4ADC-9E95-43724D838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D75CF-4143-4A7F-BEB7-F0D3E068BD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64EF5-9CCD-4D11-B540-6F2745202F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400A4-3CAE-4C04-8184-CC7A5BC742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BB18B-6D29-4917-9DD3-6B735ED57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112F8-9A25-4618-8953-F2E2BFE25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7548-1E5D-41F8-9684-28468703F3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D1DFC-9B79-4219-80FC-01B7B07ED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91F9F-B17E-4B0B-A970-B6E514385C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00494-8F73-4060-B78A-993B64F49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04BDA-D77C-494C-814D-FE0F93127F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76200" y="228600"/>
            <a:ext cx="2743200" cy="1981200"/>
            <a:chOff x="180" y="384"/>
            <a:chExt cx="1654" cy="1520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32" y="432"/>
              <a:ext cx="1396" cy="8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384"/>
                </a:cxn>
                <a:cxn ang="0">
                  <a:pos x="768" y="720"/>
                </a:cxn>
                <a:cxn ang="0">
                  <a:pos x="1008" y="864"/>
                </a:cxn>
                <a:cxn ang="0">
                  <a:pos x="1392" y="816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429" y="358"/>
                </a:cxn>
                <a:cxn ang="0">
                  <a:pos x="488" y="546"/>
                </a:cxn>
                <a:cxn ang="0">
                  <a:pos x="517" y="893"/>
                </a:cxn>
                <a:cxn ang="0">
                  <a:pos x="488" y="1069"/>
                </a:cxn>
                <a:cxn ang="0">
                  <a:pos x="194" y="1369"/>
                </a:cxn>
                <a:cxn ang="0">
                  <a:pos x="0" y="1498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/>
              <a:ahLst/>
              <a:cxnLst>
                <a:cxn ang="0">
                  <a:pos x="1184" y="0"/>
                </a:cxn>
                <a:cxn ang="0">
                  <a:pos x="1034" y="159"/>
                </a:cxn>
                <a:cxn ang="0">
                  <a:pos x="932" y="328"/>
                </a:cxn>
                <a:cxn ang="0">
                  <a:pos x="731" y="532"/>
                </a:cxn>
                <a:cxn ang="0">
                  <a:pos x="567" y="723"/>
                </a:cxn>
                <a:cxn ang="0">
                  <a:pos x="402" y="858"/>
                </a:cxn>
                <a:cxn ang="0">
                  <a:pos x="0" y="872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/>
              <a:ahLst/>
              <a:cxnLst>
                <a:cxn ang="0">
                  <a:pos x="1552" y="0"/>
                </a:cxn>
                <a:cxn ang="0">
                  <a:pos x="1193" y="189"/>
                </a:cxn>
                <a:cxn ang="0">
                  <a:pos x="858" y="218"/>
                </a:cxn>
                <a:cxn ang="0">
                  <a:pos x="629" y="206"/>
                </a:cxn>
                <a:cxn ang="0">
                  <a:pos x="306" y="236"/>
                </a:cxn>
                <a:cxn ang="0">
                  <a:pos x="124" y="218"/>
                </a:cxn>
                <a:cxn ang="0">
                  <a:pos x="0" y="206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/>
              <a:ahLst/>
              <a:cxnLst>
                <a:cxn ang="0">
                  <a:pos x="1200" y="864"/>
                </a:cxn>
                <a:cxn ang="0">
                  <a:pos x="1248" y="768"/>
                </a:cxn>
                <a:cxn ang="0">
                  <a:pos x="1248" y="720"/>
                </a:cxn>
                <a:cxn ang="0">
                  <a:pos x="1296" y="432"/>
                </a:cxn>
                <a:cxn ang="0">
                  <a:pos x="864" y="144"/>
                </a:cxn>
                <a:cxn ang="0">
                  <a:pos x="480" y="0"/>
                </a:cxn>
                <a:cxn ang="0">
                  <a:pos x="144" y="96"/>
                </a:cxn>
                <a:cxn ang="0">
                  <a:pos x="96" y="384"/>
                </a:cxn>
                <a:cxn ang="0">
                  <a:pos x="0" y="528"/>
                </a:cxn>
                <a:cxn ang="0">
                  <a:pos x="48" y="720"/>
                </a:cxn>
                <a:cxn ang="0">
                  <a:pos x="144" y="864"/>
                </a:cxn>
                <a:cxn ang="0">
                  <a:pos x="288" y="1056"/>
                </a:cxn>
                <a:cxn ang="0">
                  <a:pos x="528" y="1056"/>
                </a:cxn>
                <a:cxn ang="0">
                  <a:pos x="768" y="1008"/>
                </a:cxn>
                <a:cxn ang="0">
                  <a:pos x="960" y="864"/>
                </a:cxn>
                <a:cxn ang="0">
                  <a:pos x="1104" y="672"/>
                </a:cxn>
                <a:cxn ang="0">
                  <a:pos x="1104" y="528"/>
                </a:cxn>
                <a:cxn ang="0">
                  <a:pos x="1008" y="384"/>
                </a:cxn>
                <a:cxn ang="0">
                  <a:pos x="816" y="144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576" y="576"/>
              <a:ext cx="720" cy="766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672" y="720"/>
              <a:ext cx="480" cy="527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768" y="816"/>
              <a:ext cx="288" cy="286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64" y="1170"/>
              <a:ext cx="404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" y="318"/>
                </a:cxn>
                <a:cxn ang="0">
                  <a:pos x="212" y="414"/>
                </a:cxn>
                <a:cxn ang="0">
                  <a:pos x="404" y="462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64" y="1140"/>
              <a:ext cx="212" cy="682"/>
            </a:xfrm>
            <a:custGeom>
              <a:avLst/>
              <a:gdLst/>
              <a:ahLst/>
              <a:cxnLst>
                <a:cxn ang="0">
                  <a:pos x="212" y="684"/>
                </a:cxn>
                <a:cxn ang="0">
                  <a:pos x="68" y="492"/>
                </a:cxn>
                <a:cxn ang="0">
                  <a:pos x="68" y="396"/>
                </a:cxn>
                <a:cxn ang="0">
                  <a:pos x="0" y="0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344" y="432"/>
              <a:ext cx="481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192"/>
                </a:cxn>
                <a:cxn ang="0">
                  <a:pos x="480" y="336"/>
                </a:cxn>
                <a:cxn ang="0">
                  <a:pos x="336" y="528"/>
                </a:cxn>
                <a:cxn ang="0">
                  <a:pos x="336" y="816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92" y="624"/>
              <a:ext cx="956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92"/>
                </a:cxn>
                <a:cxn ang="0">
                  <a:pos x="480" y="288"/>
                </a:cxn>
                <a:cxn ang="0">
                  <a:pos x="720" y="336"/>
                </a:cxn>
                <a:cxn ang="0">
                  <a:pos x="816" y="528"/>
                </a:cxn>
                <a:cxn ang="0">
                  <a:pos x="960" y="816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336" y="384"/>
              <a:ext cx="816" cy="769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624" y="480"/>
                </a:cxn>
                <a:cxn ang="0">
                  <a:pos x="576" y="576"/>
                </a:cxn>
                <a:cxn ang="0">
                  <a:pos x="288" y="768"/>
                </a:cxn>
                <a:cxn ang="0">
                  <a:pos x="0" y="768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912" y="960"/>
              <a:ext cx="861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144"/>
                </a:cxn>
                <a:cxn ang="0">
                  <a:pos x="864" y="96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9" name="Picture 22" descr="1800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781800" y="4953000"/>
            <a:ext cx="2057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23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21" name="Picture 24" descr="4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5" descr="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6" descr="1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27" descr="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8" descr="Ky3uk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9200" y="381000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9" descr="season_2"/>
          <p:cNvPicPr>
            <a:picLocks noChangeAspect="1" noChangeArrowheads="1"/>
          </p:cNvPicPr>
          <p:nvPr/>
        </p:nvPicPr>
        <p:blipFill>
          <a:blip r:embed="rId8"/>
          <a:srcRect l="53087" t="15094" r="12962" b="45284"/>
          <a:stretch>
            <a:fillRect/>
          </a:stretch>
        </p:blipFill>
        <p:spPr bwMode="gray">
          <a:xfrm>
            <a:off x="381000" y="1295400"/>
            <a:ext cx="228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3600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41910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87EF9-6A29-40BF-9ED0-23510BA78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F6C43-2CEF-4DD9-B54C-2FE16056A1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E9FCE-1016-4C27-AC8C-A35DB3B98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F3163-B3F5-44BC-823E-6D8C92229D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36897-098B-4188-8749-B722E1E3A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A9745-911E-4DB8-B579-EBF19A96A8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FA647-ED66-4EE5-814C-AC5FC10E9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082CB-20E1-4F37-BADB-732AFDFF8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ED45C-4956-4EB3-9EA9-63B59B7CEE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78B36-089F-4564-B0CD-67461B112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25F3B-F681-400E-9369-3A21D20A3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B026A-E5D4-45CD-9DAA-44F7CCF245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376A7-B224-4E22-A00E-60CB9FA2C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C9BB5-F089-42E7-A132-3E59B2617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4B289-C7FB-4DEE-9E6C-CC3434AF2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16E7E-AA90-473F-8147-739D75813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E07E3-218F-4964-9B13-61BA4E40EB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B1EF0-172C-40FD-BEA2-DAEB15C6F0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6762958-837B-4208-B822-C9352DE9F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5CA4372-0F70-4978-AB3E-9C22C63A9B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7BBAC34-4D97-4D5B-B635-AA3E5CE27D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3077" name="Group 7"/>
          <p:cNvGrpSpPr>
            <a:grpSpLocks/>
          </p:cNvGrpSpPr>
          <p:nvPr/>
        </p:nvGrpSpPr>
        <p:grpSpPr bwMode="auto">
          <a:xfrm>
            <a:off x="152400" y="152400"/>
            <a:ext cx="1905000" cy="1219200"/>
            <a:chOff x="180" y="384"/>
            <a:chExt cx="1654" cy="1520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432" y="431"/>
              <a:ext cx="1392" cy="8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384"/>
                </a:cxn>
                <a:cxn ang="0">
                  <a:pos x="768" y="720"/>
                </a:cxn>
                <a:cxn ang="0">
                  <a:pos x="1008" y="864"/>
                </a:cxn>
                <a:cxn ang="0">
                  <a:pos x="1392" y="816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429" y="358"/>
                </a:cxn>
                <a:cxn ang="0">
                  <a:pos x="488" y="546"/>
                </a:cxn>
                <a:cxn ang="0">
                  <a:pos x="517" y="893"/>
                </a:cxn>
                <a:cxn ang="0">
                  <a:pos x="488" y="1069"/>
                </a:cxn>
                <a:cxn ang="0">
                  <a:pos x="194" y="1369"/>
                </a:cxn>
                <a:cxn ang="0">
                  <a:pos x="0" y="1498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180" y="432"/>
              <a:ext cx="1184" cy="873"/>
            </a:xfrm>
            <a:custGeom>
              <a:avLst/>
              <a:gdLst/>
              <a:ahLst/>
              <a:cxnLst>
                <a:cxn ang="0">
                  <a:pos x="1184" y="0"/>
                </a:cxn>
                <a:cxn ang="0">
                  <a:pos x="1034" y="159"/>
                </a:cxn>
                <a:cxn ang="0">
                  <a:pos x="932" y="328"/>
                </a:cxn>
                <a:cxn ang="0">
                  <a:pos x="731" y="532"/>
                </a:cxn>
                <a:cxn ang="0">
                  <a:pos x="567" y="723"/>
                </a:cxn>
                <a:cxn ang="0">
                  <a:pos x="402" y="858"/>
                </a:cxn>
                <a:cxn ang="0">
                  <a:pos x="0" y="872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/>
              <a:ahLst/>
              <a:cxnLst>
                <a:cxn ang="0">
                  <a:pos x="1552" y="0"/>
                </a:cxn>
                <a:cxn ang="0">
                  <a:pos x="1193" y="189"/>
                </a:cxn>
                <a:cxn ang="0">
                  <a:pos x="858" y="218"/>
                </a:cxn>
                <a:cxn ang="0">
                  <a:pos x="629" y="206"/>
                </a:cxn>
                <a:cxn ang="0">
                  <a:pos x="306" y="236"/>
                </a:cxn>
                <a:cxn ang="0">
                  <a:pos x="124" y="218"/>
                </a:cxn>
                <a:cxn ang="0">
                  <a:pos x="0" y="206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384" y="432"/>
              <a:ext cx="1296" cy="1057"/>
            </a:xfrm>
            <a:custGeom>
              <a:avLst/>
              <a:gdLst/>
              <a:ahLst/>
              <a:cxnLst>
                <a:cxn ang="0">
                  <a:pos x="1200" y="864"/>
                </a:cxn>
                <a:cxn ang="0">
                  <a:pos x="1248" y="768"/>
                </a:cxn>
                <a:cxn ang="0">
                  <a:pos x="1248" y="720"/>
                </a:cxn>
                <a:cxn ang="0">
                  <a:pos x="1296" y="432"/>
                </a:cxn>
                <a:cxn ang="0">
                  <a:pos x="864" y="144"/>
                </a:cxn>
                <a:cxn ang="0">
                  <a:pos x="480" y="0"/>
                </a:cxn>
                <a:cxn ang="0">
                  <a:pos x="144" y="96"/>
                </a:cxn>
                <a:cxn ang="0">
                  <a:pos x="96" y="384"/>
                </a:cxn>
                <a:cxn ang="0">
                  <a:pos x="0" y="528"/>
                </a:cxn>
                <a:cxn ang="0">
                  <a:pos x="48" y="720"/>
                </a:cxn>
                <a:cxn ang="0">
                  <a:pos x="144" y="864"/>
                </a:cxn>
                <a:cxn ang="0">
                  <a:pos x="288" y="1056"/>
                </a:cxn>
                <a:cxn ang="0">
                  <a:pos x="528" y="1056"/>
                </a:cxn>
                <a:cxn ang="0">
                  <a:pos x="768" y="1008"/>
                </a:cxn>
                <a:cxn ang="0">
                  <a:pos x="960" y="864"/>
                </a:cxn>
                <a:cxn ang="0">
                  <a:pos x="1104" y="672"/>
                </a:cxn>
                <a:cxn ang="0">
                  <a:pos x="1104" y="528"/>
                </a:cxn>
                <a:cxn ang="0">
                  <a:pos x="1008" y="384"/>
                </a:cxn>
                <a:cxn ang="0">
                  <a:pos x="816" y="144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576" y="576"/>
              <a:ext cx="721" cy="76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769" y="815"/>
              <a:ext cx="288" cy="289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363" y="1170"/>
              <a:ext cx="405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" y="318"/>
                </a:cxn>
                <a:cxn ang="0">
                  <a:pos x="212" y="414"/>
                </a:cxn>
                <a:cxn ang="0">
                  <a:pos x="404" y="462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363" y="1140"/>
              <a:ext cx="212" cy="685"/>
            </a:xfrm>
            <a:custGeom>
              <a:avLst/>
              <a:gdLst/>
              <a:ahLst/>
              <a:cxnLst>
                <a:cxn ang="0">
                  <a:pos x="212" y="684"/>
                </a:cxn>
                <a:cxn ang="0">
                  <a:pos x="68" y="492"/>
                </a:cxn>
                <a:cxn ang="0">
                  <a:pos x="68" y="396"/>
                </a:cxn>
                <a:cxn ang="0">
                  <a:pos x="0" y="0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1343" y="431"/>
              <a:ext cx="481" cy="8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192"/>
                </a:cxn>
                <a:cxn ang="0">
                  <a:pos x="480" y="336"/>
                </a:cxn>
                <a:cxn ang="0">
                  <a:pos x="336" y="528"/>
                </a:cxn>
                <a:cxn ang="0">
                  <a:pos x="336" y="816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192" y="623"/>
              <a:ext cx="958" cy="8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92"/>
                </a:cxn>
                <a:cxn ang="0">
                  <a:pos x="480" y="288"/>
                </a:cxn>
                <a:cxn ang="0">
                  <a:pos x="720" y="336"/>
                </a:cxn>
                <a:cxn ang="0">
                  <a:pos x="816" y="528"/>
                </a:cxn>
                <a:cxn ang="0">
                  <a:pos x="960" y="816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624" y="480"/>
                </a:cxn>
                <a:cxn ang="0">
                  <a:pos x="576" y="576"/>
                </a:cxn>
                <a:cxn ang="0">
                  <a:pos x="288" y="768"/>
                </a:cxn>
                <a:cxn ang="0">
                  <a:pos x="0" y="768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144"/>
                </a:cxn>
                <a:cxn ang="0">
                  <a:pos x="864" y="96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78" name="Group 22"/>
          <p:cNvGrpSpPr>
            <a:grpSpLocks/>
          </p:cNvGrpSpPr>
          <p:nvPr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3080" name="Picture 23" descr="4_1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1" name="Picture 24" descr="6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2" name="Picture 25" descr="123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9" name="Picture 26" descr="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0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3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8.pn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1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13.xml"/><Relationship Id="rId18" Type="http://schemas.openxmlformats.org/officeDocument/2006/relationships/slide" Target="slide17.xml"/><Relationship Id="rId26" Type="http://schemas.openxmlformats.org/officeDocument/2006/relationships/slide" Target="slide24.xml"/><Relationship Id="rId21" Type="http://schemas.openxmlformats.org/officeDocument/2006/relationships/slide" Target="slide20.xml"/><Relationship Id="rId34" Type="http://schemas.openxmlformats.org/officeDocument/2006/relationships/slide" Target="slide31.xml"/><Relationship Id="rId7" Type="http://schemas.openxmlformats.org/officeDocument/2006/relationships/slide" Target="slide8.xml"/><Relationship Id="rId12" Type="http://schemas.openxmlformats.org/officeDocument/2006/relationships/slide" Target="slide12.xml"/><Relationship Id="rId17" Type="http://schemas.openxmlformats.org/officeDocument/2006/relationships/image" Target="../media/image18.png"/><Relationship Id="rId25" Type="http://schemas.openxmlformats.org/officeDocument/2006/relationships/slide" Target="slide23.xml"/><Relationship Id="rId33" Type="http://schemas.openxmlformats.org/officeDocument/2006/relationships/slide" Target="slide30.xml"/><Relationship Id="rId2" Type="http://schemas.openxmlformats.org/officeDocument/2006/relationships/slide" Target="slide4.xml"/><Relationship Id="rId16" Type="http://schemas.openxmlformats.org/officeDocument/2006/relationships/slide" Target="slide16.xml"/><Relationship Id="rId20" Type="http://schemas.openxmlformats.org/officeDocument/2006/relationships/slide" Target="slide19.xml"/><Relationship Id="rId29" Type="http://schemas.openxmlformats.org/officeDocument/2006/relationships/slide" Target="slide27.xml"/><Relationship Id="rId1" Type="http://schemas.openxmlformats.org/officeDocument/2006/relationships/slideLayout" Target="../slideLayouts/slideLayout29.xml"/><Relationship Id="rId6" Type="http://schemas.openxmlformats.org/officeDocument/2006/relationships/slide" Target="slide7.xml"/><Relationship Id="rId11" Type="http://schemas.openxmlformats.org/officeDocument/2006/relationships/slide" Target="slide11.xml"/><Relationship Id="rId24" Type="http://schemas.openxmlformats.org/officeDocument/2006/relationships/image" Target="../media/image19.png"/><Relationship Id="rId32" Type="http://schemas.openxmlformats.org/officeDocument/2006/relationships/slide" Target="slide29.xml"/><Relationship Id="rId37" Type="http://schemas.openxmlformats.org/officeDocument/2006/relationships/image" Target="../media/image21.png"/><Relationship Id="rId5" Type="http://schemas.openxmlformats.org/officeDocument/2006/relationships/slide" Target="slide6.xml"/><Relationship Id="rId15" Type="http://schemas.openxmlformats.org/officeDocument/2006/relationships/slide" Target="slide15.xml"/><Relationship Id="rId23" Type="http://schemas.openxmlformats.org/officeDocument/2006/relationships/slide" Target="slide22.xml"/><Relationship Id="rId28" Type="http://schemas.openxmlformats.org/officeDocument/2006/relationships/slide" Target="slide26.xml"/><Relationship Id="rId36" Type="http://schemas.openxmlformats.org/officeDocument/2006/relationships/slide" Target="slide33.xml"/><Relationship Id="rId10" Type="http://schemas.openxmlformats.org/officeDocument/2006/relationships/image" Target="../media/image17.png"/><Relationship Id="rId19" Type="http://schemas.openxmlformats.org/officeDocument/2006/relationships/slide" Target="slide18.xml"/><Relationship Id="rId31" Type="http://schemas.openxmlformats.org/officeDocument/2006/relationships/image" Target="../media/image20.png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4.xml"/><Relationship Id="rId22" Type="http://schemas.openxmlformats.org/officeDocument/2006/relationships/slide" Target="slide21.xml"/><Relationship Id="rId27" Type="http://schemas.openxmlformats.org/officeDocument/2006/relationships/slide" Target="slide25.xml"/><Relationship Id="rId30" Type="http://schemas.openxmlformats.org/officeDocument/2006/relationships/slide" Target="slide28.xml"/><Relationship Id="rId35" Type="http://schemas.openxmlformats.org/officeDocument/2006/relationships/slide" Target="slide32.xml"/><Relationship Id="rId8" Type="http://schemas.openxmlformats.org/officeDocument/2006/relationships/slide" Target="slide9.xml"/><Relationship Id="rId3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2.png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по краеведению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«Пермский край»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Предметная область: краеведение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Автор: </a:t>
            </a:r>
            <a:r>
              <a:rPr lang="ru-RU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Вострецова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Т.А.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МАОУ «Гимназия № 2» г. Пермь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Составлена для учащихся 4 класса.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г.Пермь, 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12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81000"/>
            <a:ext cx="8305800" cy="13716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666633"/>
                </a:solidFill>
              </a:rPr>
              <a:t>История Пермского края, 200</a:t>
            </a:r>
            <a:r>
              <a:rPr lang="en-US" b="1" dirty="0" smtClean="0">
                <a:solidFill>
                  <a:srgbClr val="FFFFFF"/>
                </a:solidFill>
              </a:rPr>
              <a:t/>
            </a:r>
            <a:br>
              <a:rPr lang="en-US" b="1" dirty="0" smtClean="0">
                <a:solidFill>
                  <a:srgbClr val="FFFFFF"/>
                </a:solidFill>
              </a:rPr>
            </a:b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78" name="Text Box 46"/>
          <p:cNvSpPr txBox="1">
            <a:spLocks noChangeArrowheads="1"/>
          </p:cNvSpPr>
          <p:nvPr/>
        </p:nvSpPr>
        <p:spPr bwMode="auto">
          <a:xfrm>
            <a:off x="3733800" y="4572000"/>
            <a:ext cx="4114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Дом </a:t>
            </a:r>
            <a:r>
              <a:rPr lang="ru-RU" sz="2800" b="1" dirty="0" err="1" smtClean="0"/>
              <a:t>Мешкова</a:t>
            </a:r>
            <a:r>
              <a:rPr lang="ru-RU" sz="2800" b="1" dirty="0" smtClean="0"/>
              <a:t> </a:t>
            </a:r>
            <a:endParaRPr lang="en-US" sz="2800" b="1" dirty="0"/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1295400" y="1143000"/>
            <a:ext cx="6400800" cy="3046988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 памятник архитектуры в историческом центре Перми, ставший визитной карточкой краевой столицы. Название он получил по имени одного из владельцев.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191000"/>
            <a:ext cx="398716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839200" cy="15240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Пермского края, 200</a:t>
            </a:r>
            <a:endParaRPr lang="en-US" b="1" i="1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102" name="Text Box 46"/>
          <p:cNvSpPr txBox="1">
            <a:spLocks noChangeArrowheads="1"/>
          </p:cNvSpPr>
          <p:nvPr/>
        </p:nvSpPr>
        <p:spPr bwMode="auto">
          <a:xfrm>
            <a:off x="3962400" y="3352800"/>
            <a:ext cx="4495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cs typeface="Times New Roman" pitchFamily="18" charset="0"/>
              </a:rPr>
              <a:t>Река Чусовая</a:t>
            </a:r>
            <a:endParaRPr lang="en-US" sz="3200" b="1" dirty="0">
              <a:cs typeface="Times New Roman" pitchFamily="18" charset="0"/>
            </a:endParaRPr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990600" y="1828800"/>
            <a:ext cx="70104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левый приток реки Кама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200400"/>
            <a:ext cx="2978151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04800"/>
            <a:ext cx="82296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Они прославили Пермский край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</a:t>
            </a: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00</a:t>
            </a:r>
            <a:endParaRPr lang="en-US" b="1" i="1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381000" y="2209800"/>
            <a:ext cx="8305800" cy="1815882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губернатор Перми, тайный советник, сенатор, кавалер множества российских орденов.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 его плану осуществлялась застройка города в течение всего XIX века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62200" y="4724400"/>
            <a:ext cx="4996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Карл Федорович </a:t>
            </a:r>
            <a:r>
              <a:rPr lang="ru-RU" sz="3200" b="1" dirty="0" err="1" smtClean="0"/>
              <a:t>Модерах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839200" cy="12192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Красная книга Пермского края, 200</a:t>
            </a:r>
            <a:endParaRPr lang="en-US" sz="4000" i="1" dirty="0" smtClean="0">
              <a:solidFill>
                <a:srgbClr val="CC3300"/>
              </a:solidFill>
            </a:endParaRPr>
          </a:p>
        </p:txBody>
      </p:sp>
      <p:pic>
        <p:nvPicPr>
          <p:cNvPr id="13315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50" name="Text Box 46"/>
          <p:cNvSpPr txBox="1">
            <a:spLocks noChangeArrowheads="1"/>
          </p:cNvSpPr>
          <p:nvPr/>
        </p:nvSpPr>
        <p:spPr bwMode="auto">
          <a:xfrm>
            <a:off x="381000" y="4114800"/>
            <a:ext cx="4419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cs typeface="Times New Roman" pitchFamily="18" charset="0"/>
              </a:rPr>
              <a:t>Адонис весенний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381000" y="1143000"/>
            <a:ext cx="5105400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Фотозагадка.</a:t>
            </a:r>
          </a:p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Определите, </a:t>
            </a:r>
          </a:p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это за растение?</a:t>
            </a:r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0" name="Picture 2" descr="C:\Documents and Settings\Дом\Рабочий стол\Краеведение учитель\адонис весеннийi20120619111447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1524000"/>
            <a:ext cx="3600450" cy="3081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763000" cy="12954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Растения Пермского края, 200</a:t>
            </a:r>
            <a:endParaRPr lang="en-US" sz="4000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14339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990600"/>
            <a:ext cx="7696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Это растение в народе называют – “куриная слепота”. Он смертельно ядовит при употреблении в пищу, при попадании в глаза возникает временная потеря зрения.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15680" y="3198168"/>
            <a:ext cx="2050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Лютик едкий</a:t>
            </a:r>
            <a:endParaRPr lang="ru-RU" b="1" dirty="0"/>
          </a:p>
        </p:txBody>
      </p:sp>
      <p:pic>
        <p:nvPicPr>
          <p:cNvPr id="2050" name="Picture 2" descr="C:\Documents and Settings\Дом\Рабочий стол\Краеведение учитель\Miyama-kinpou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733800"/>
            <a:ext cx="3200400" cy="24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52400"/>
            <a:ext cx="8610600" cy="16002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Животные Пермского края, 200.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en-US" dirty="0" smtClean="0">
              <a:solidFill>
                <a:srgbClr val="002060"/>
              </a:solidFill>
            </a:endParaRPr>
          </a:p>
        </p:txBody>
      </p:sp>
      <p:pic>
        <p:nvPicPr>
          <p:cNvPr id="15363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98" name="Text Box 46"/>
          <p:cNvSpPr txBox="1">
            <a:spLocks noChangeArrowheads="1"/>
          </p:cNvSpPr>
          <p:nvPr/>
        </p:nvSpPr>
        <p:spPr bwMode="auto">
          <a:xfrm>
            <a:off x="3657600" y="3886200"/>
            <a:ext cx="4038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cs typeface="Times New Roman" pitchFamily="18" charset="0"/>
              </a:rPr>
              <a:t>ЛОСЬ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1066800"/>
            <a:ext cx="685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Житель лесов Пермского края. Это парнокопытное можно часто встретить на опушках, лесных дорогах, места обитания некоторых особей плотно прилегает к городам. 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3733800"/>
            <a:ext cx="279844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1000" y="304800"/>
            <a:ext cx="8382000" cy="1066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666633"/>
                </a:solidFill>
              </a:rPr>
              <a:t>История Пермского края,300</a:t>
            </a:r>
            <a:endParaRPr lang="en-US" sz="4000" dirty="0" smtClean="0">
              <a:solidFill>
                <a:srgbClr val="666633"/>
              </a:solidFill>
            </a:endParaRPr>
          </a:p>
        </p:txBody>
      </p:sp>
      <p:pic>
        <p:nvPicPr>
          <p:cNvPr id="16387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222" name="Text Box 46"/>
          <p:cNvSpPr txBox="1">
            <a:spLocks noChangeArrowheads="1"/>
          </p:cNvSpPr>
          <p:nvPr/>
        </p:nvSpPr>
        <p:spPr bwMode="auto">
          <a:xfrm>
            <a:off x="4648200" y="3505200"/>
            <a:ext cx="388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Василий Татищев</a:t>
            </a:r>
            <a:endParaRPr lang="en-US" sz="2800" b="1" dirty="0"/>
          </a:p>
        </p:txBody>
      </p:sp>
      <p:sp>
        <p:nvSpPr>
          <p:cNvPr id="14" name="Rectangle 67"/>
          <p:cNvSpPr>
            <a:spLocks noChangeArrowheads="1"/>
          </p:cNvSpPr>
          <p:nvPr/>
        </p:nvSpPr>
        <p:spPr bwMode="auto">
          <a:xfrm>
            <a:off x="533400" y="1295400"/>
            <a:ext cx="8077200" cy="584775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b="1" i="1" dirty="0" smtClean="0">
                <a:solidFill>
                  <a:srgbClr val="666633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является основателем города Перми?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362200"/>
            <a:ext cx="3667125" cy="409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534400" cy="12954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География Пермского края</a:t>
            </a:r>
            <a:r>
              <a:rPr lang="en-US" b="1" i="1" dirty="0" smtClean="0">
                <a:solidFill>
                  <a:schemeClr val="accent5">
                    <a:lumMod val="10000"/>
                  </a:schemeClr>
                </a:solidFill>
              </a:rPr>
              <a:t>, </a:t>
            </a: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3</a:t>
            </a:r>
            <a:r>
              <a:rPr lang="en-US" b="1" i="1" dirty="0" smtClean="0">
                <a:solidFill>
                  <a:schemeClr val="accent5">
                    <a:lumMod val="10000"/>
                  </a:schemeClr>
                </a:solidFill>
              </a:rPr>
              <a:t>00</a:t>
            </a:r>
            <a:endParaRPr lang="en-US" i="1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17411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6" name="Text Box 46"/>
          <p:cNvSpPr txBox="1">
            <a:spLocks noChangeArrowheads="1"/>
          </p:cNvSpPr>
          <p:nvPr/>
        </p:nvSpPr>
        <p:spPr bwMode="auto">
          <a:xfrm>
            <a:off x="1371600" y="3200400"/>
            <a:ext cx="6324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cs typeface="Times New Roman" pitchFamily="18" charset="0"/>
              </a:rPr>
              <a:t>Умеренно – </a:t>
            </a:r>
            <a:r>
              <a:rPr lang="ru-RU" sz="2800" b="1" dirty="0" smtClean="0">
                <a:cs typeface="Times New Roman" pitchFamily="18" charset="0"/>
              </a:rPr>
              <a:t>континентальный с тёплым или жарким летом и довольно холодной продолжительной зимой. 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381000" y="1752600"/>
            <a:ext cx="84582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климат характерен для Пермского края?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3820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Они прославили Пермский край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</a:t>
            </a: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00</a:t>
            </a:r>
            <a:endParaRPr lang="en-US" b="1" i="1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435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1600200"/>
            <a:ext cx="8153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Он жил во многих городах, но становление его личности, любовь к искусству, художественный вкус были сформированы в Перми - в доме его деда. Где сейчас находиться в честь его названная гимназия.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81400" y="4343400"/>
            <a:ext cx="4500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Сергей Павлович Дягилев</a:t>
            </a:r>
            <a:endParaRPr lang="ru-RU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038600"/>
            <a:ext cx="2057400" cy="264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28600"/>
            <a:ext cx="8077200" cy="12954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Красная книга Пермского края, 300</a:t>
            </a:r>
            <a:endParaRPr lang="en-US" sz="4000" i="1" dirty="0" smtClean="0">
              <a:solidFill>
                <a:srgbClr val="CC3300"/>
              </a:solidFill>
            </a:endParaRPr>
          </a:p>
        </p:txBody>
      </p:sp>
      <p:pic>
        <p:nvPicPr>
          <p:cNvPr id="19459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94" name="Text Box 46"/>
          <p:cNvSpPr txBox="1">
            <a:spLocks noChangeArrowheads="1"/>
          </p:cNvSpPr>
          <p:nvPr/>
        </p:nvSpPr>
        <p:spPr bwMode="auto">
          <a:xfrm>
            <a:off x="1600200" y="4343400"/>
            <a:ext cx="426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Рысь</a:t>
            </a:r>
            <a:endParaRPr lang="en-US" sz="2800" b="1" dirty="0"/>
          </a:p>
        </p:txBody>
      </p:sp>
      <p:sp>
        <p:nvSpPr>
          <p:cNvPr id="14" name="Rectangle 67"/>
          <p:cNvSpPr>
            <a:spLocks noChangeArrowheads="1"/>
          </p:cNvSpPr>
          <p:nvPr/>
        </p:nvSpPr>
        <p:spPr bwMode="auto">
          <a:xfrm>
            <a:off x="228600" y="1905000"/>
            <a:ext cx="4648200" cy="107721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Фотозагадка. Назовите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животное.</a:t>
            </a:r>
            <a:endParaRPr lang="ru-RU" sz="3600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4" name="Picture 2" descr="C:\Documents and Settings\Дом\Рабочий стол\Краеведение учитель\рысь0932d5369af6d713d0d15963c51c5db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1447800"/>
            <a:ext cx="3376709" cy="2535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2000" y="152400"/>
            <a:ext cx="73390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8800" b="1" i="1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  </a:t>
            </a:r>
            <a:r>
              <a:rPr lang="ru-RU" sz="6600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Пермский край</a:t>
            </a:r>
            <a:endParaRPr lang="ru-RU" sz="6600" b="1" i="1" dirty="0">
              <a:effectLst>
                <a:outerShdw blurRad="38100" dist="38100" dir="2700000" algn="tl">
                  <a:srgbClr val="000000"/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5123" name="Picture 3" descr="C:\Documents and Settings\Дом\Рабочий стол\Краеведение учитель\200px-Kungur_general_wiev_at_october_2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4038600" cy="2438400"/>
          </a:xfrm>
          <a:prstGeom prst="rect">
            <a:avLst/>
          </a:prstGeom>
          <a:noFill/>
        </p:spPr>
      </p:pic>
      <p:pic>
        <p:nvPicPr>
          <p:cNvPr id="5124" name="Picture 4" descr="C:\Documents and Settings\Дом\Рабочий стол\Краеведение учитель\200px-Maksimovsky_rock_Chusovaya_ri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267200"/>
            <a:ext cx="3962400" cy="2221382"/>
          </a:xfrm>
          <a:prstGeom prst="rect">
            <a:avLst/>
          </a:prstGeom>
          <a:noFill/>
        </p:spPr>
      </p:pic>
      <p:pic>
        <p:nvPicPr>
          <p:cNvPr id="5125" name="Picture 5" descr="C:\Documents and Settings\Дом\Рабочий стол\Краеведение учитель\i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524000"/>
            <a:ext cx="4343400" cy="2362200"/>
          </a:xfrm>
          <a:prstGeom prst="rect">
            <a:avLst/>
          </a:prstGeom>
          <a:noFill/>
        </p:spPr>
      </p:pic>
      <p:pic>
        <p:nvPicPr>
          <p:cNvPr id="5126" name="Picture 6" descr="C:\Documents and Settings\Дом\Рабочий стол\Краеведение учитель\церковь91711.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4343400"/>
            <a:ext cx="4343400" cy="2133600"/>
          </a:xfrm>
          <a:prstGeom prst="rect">
            <a:avLst/>
          </a:prstGeom>
          <a:noFill/>
        </p:spPr>
      </p:pic>
      <p:pic>
        <p:nvPicPr>
          <p:cNvPr id="14" name="Picture 2" descr="C:\Documents and Settings\Дом\Рабочий стол\Краеведение учитель\гербi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4200" y="28194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839200" cy="12954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Растения Пермского края, 300</a:t>
            </a:r>
            <a:endParaRPr lang="en-US" sz="4000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3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67"/>
          <p:cNvSpPr>
            <a:spLocks noChangeArrowheads="1"/>
          </p:cNvSpPr>
          <p:nvPr/>
        </p:nvSpPr>
        <p:spPr bwMode="auto">
          <a:xfrm>
            <a:off x="762000" y="838200"/>
            <a:ext cx="7924800" cy="4093428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многолетнее дикорастущее растение, которое произрастает в Пермском крае на лугах, опушках, по берегам рек. В пищу используют молодые листья и стебли. Является лекарственным растением. Его можно использовать в салатах, супах. </a:t>
            </a:r>
          </a:p>
          <a:p>
            <a:pPr algn="ctr">
              <a:defRPr/>
            </a:pPr>
            <a:endParaRPr lang="ru-RU" sz="2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ru-RU" sz="32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ru-RU" sz="3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5908" y="3622382"/>
            <a:ext cx="3126291" cy="2626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839200" cy="11430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Животные Пермского края, 300.</a:t>
            </a:r>
            <a:r>
              <a:rPr lang="ru-RU" b="1" i="1" dirty="0" smtClean="0">
                <a:solidFill>
                  <a:srgbClr val="002060"/>
                </a:solidFill>
                <a:latin typeface="Candara" pitchFamily="34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Candara" pitchFamily="34" charset="0"/>
              </a:rPr>
            </a:br>
            <a:endParaRPr lang="en-US" b="1" i="1" dirty="0" smtClean="0">
              <a:solidFill>
                <a:srgbClr val="002060"/>
              </a:solidFill>
              <a:latin typeface="Candar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914401"/>
            <a:ext cx="6934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smtClean="0"/>
              <a:t>Это самая ценная и крупная рыба в наших водоемах. Является типичным хищником. Обладает красивым телом с красноватым оттенком и мелкими темными пятнами, красными непарными плавниками. Обитает в быстрых чистых реках: Вишера, </a:t>
            </a:r>
            <a:r>
              <a:rPr lang="ru-RU" sz="3000" dirty="0" err="1" smtClean="0"/>
              <a:t>Колва</a:t>
            </a:r>
            <a:r>
              <a:rPr lang="ru-RU" sz="3000" dirty="0" smtClean="0"/>
              <a:t> .</a:t>
            </a:r>
            <a:endParaRPr lang="ru-RU" sz="3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19600" y="4724400"/>
            <a:ext cx="2446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ТАЙМЕНЬ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4648200"/>
            <a:ext cx="4038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28600"/>
            <a:ext cx="88392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666633"/>
                </a:solidFill>
              </a:rPr>
              <a:t>История Пермского края </a:t>
            </a:r>
            <a:r>
              <a:rPr lang="en-US" sz="4000" b="1" dirty="0" smtClean="0">
                <a:solidFill>
                  <a:srgbClr val="666633"/>
                </a:solidFill>
              </a:rPr>
              <a:t>,</a:t>
            </a:r>
            <a:r>
              <a:rPr lang="ru-RU" sz="4000" b="1" dirty="0" smtClean="0">
                <a:solidFill>
                  <a:srgbClr val="666633"/>
                </a:solidFill>
              </a:rPr>
              <a:t>4</a:t>
            </a:r>
            <a:r>
              <a:rPr lang="en-US" sz="4000" b="1" dirty="0" smtClean="0">
                <a:solidFill>
                  <a:srgbClr val="666633"/>
                </a:solidFill>
              </a:rPr>
              <a:t>00</a:t>
            </a:r>
            <a:endParaRPr lang="en-US" sz="4000" dirty="0" smtClean="0">
              <a:solidFill>
                <a:srgbClr val="666633"/>
              </a:solidFill>
            </a:endParaRPr>
          </a:p>
        </p:txBody>
      </p:sp>
      <p:pic>
        <p:nvPicPr>
          <p:cNvPr id="22531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66" name="Text Box 46"/>
          <p:cNvSpPr txBox="1">
            <a:spLocks noChangeArrowheads="1"/>
          </p:cNvSpPr>
          <p:nvPr/>
        </p:nvSpPr>
        <p:spPr bwMode="auto">
          <a:xfrm>
            <a:off x="685800" y="3810000"/>
            <a:ext cx="769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 err="1" smtClean="0">
                <a:cs typeface="Times New Roman" pitchFamily="18" charset="0"/>
              </a:rPr>
              <a:t>Егошихинский</a:t>
            </a:r>
            <a:r>
              <a:rPr lang="ru-RU" sz="2800" b="1" dirty="0" smtClean="0">
                <a:cs typeface="Times New Roman" pitchFamily="18" charset="0"/>
              </a:rPr>
              <a:t> медеплавильный завод.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1371600"/>
            <a:ext cx="8153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Первое крупное металлургическое предприятие Пермского края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304800"/>
            <a:ext cx="89154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География Пермского края</a:t>
            </a:r>
            <a:r>
              <a:rPr lang="en-US" b="1" i="1" dirty="0" smtClean="0">
                <a:solidFill>
                  <a:schemeClr val="accent5">
                    <a:lumMod val="10000"/>
                  </a:schemeClr>
                </a:solidFill>
              </a:rPr>
              <a:t>, </a:t>
            </a: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</a:rPr>
              <a:t>4</a:t>
            </a:r>
            <a:r>
              <a:rPr lang="en-US" b="1" i="1" dirty="0" smtClean="0">
                <a:solidFill>
                  <a:schemeClr val="accent5">
                    <a:lumMod val="10000"/>
                  </a:schemeClr>
                </a:solidFill>
              </a:rPr>
              <a:t>00</a:t>
            </a:r>
            <a:endParaRPr lang="en-US" i="1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23555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90" name="Text Box 46"/>
          <p:cNvSpPr txBox="1">
            <a:spLocks noChangeArrowheads="1"/>
          </p:cNvSpPr>
          <p:nvPr/>
        </p:nvSpPr>
        <p:spPr bwMode="auto">
          <a:xfrm>
            <a:off x="838200" y="2057400"/>
            <a:ext cx="784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cs typeface="Times New Roman" pitchFamily="18" charset="0"/>
              </a:rPr>
              <a:t>Назовите расположение Пермского края</a:t>
            </a:r>
            <a:endParaRPr lang="en-US" sz="3200" dirty="0"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3124200"/>
            <a:ext cx="8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Пермский край расположен на востоке Восточно-Европейской равнины и западном склоне Среднего и Северного Урала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8382000" cy="12954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Они прославили Пермский край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</a:t>
            </a: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4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00</a:t>
            </a:r>
            <a:endParaRPr lang="en-US" b="1" i="1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579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1752600"/>
            <a:ext cx="7924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Автор удивительных уральских сказов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86400" y="3276600"/>
            <a:ext cx="2319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Павел Бажов</a:t>
            </a:r>
            <a:endParaRPr lang="ru-RU" sz="28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438400"/>
            <a:ext cx="4038600" cy="306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1000" y="152400"/>
            <a:ext cx="8153400" cy="1371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CC3300"/>
                </a:solidFill>
                <a:latin typeface="Book Antiqua" pitchFamily="18" charset="0"/>
              </a:rPr>
              <a:t>Красная книга Пермского края, 400.</a:t>
            </a:r>
            <a:endParaRPr lang="en-US" sz="4000" b="1" i="1" dirty="0" smtClean="0">
              <a:solidFill>
                <a:srgbClr val="CC3300"/>
              </a:solidFill>
              <a:latin typeface="Book Antiqua" pitchFamily="18" charset="0"/>
            </a:endParaRPr>
          </a:p>
        </p:txBody>
      </p:sp>
      <p:pic>
        <p:nvPicPr>
          <p:cNvPr id="25603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38" name="Text Box 46"/>
          <p:cNvSpPr txBox="1">
            <a:spLocks noChangeArrowheads="1"/>
          </p:cNvSpPr>
          <p:nvPr/>
        </p:nvSpPr>
        <p:spPr bwMode="auto">
          <a:xfrm>
            <a:off x="3505200" y="4876800"/>
            <a:ext cx="3733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cs typeface="Times New Roman" pitchFamily="18" charset="0"/>
              </a:rPr>
              <a:t>Выхухоль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1371600"/>
            <a:ext cx="8229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 smtClean="0"/>
              <a:t>О ком идёт речь:</a:t>
            </a:r>
          </a:p>
          <a:p>
            <a:r>
              <a:rPr lang="ru-RU" sz="3200" dirty="0" smtClean="0"/>
              <a:t>Зверек размером с крупную крысу, легко узнаваем по длинному подвижному хоботку. Длина тела до 22 см, хвоста - около 20 см. На лапах перепонки, хвост голый, сплюснутый с боков. Ведет водный образ жизни.</a:t>
            </a:r>
            <a:endParaRPr lang="ru-RU" sz="3200" dirty="0"/>
          </a:p>
        </p:txBody>
      </p:sp>
      <p:pic>
        <p:nvPicPr>
          <p:cNvPr id="4098" name="Picture 2" descr="C:\Documents and Settings\Дом\Рабочий стол\Краеведение учитель\Desmana-moschat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724400"/>
            <a:ext cx="2381250" cy="179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89154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Растения Пермского края, 400</a:t>
            </a:r>
            <a:endParaRPr lang="en-US" sz="4000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  <p:pic>
        <p:nvPicPr>
          <p:cNvPr id="26627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Управляющая кнопка: домой 17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05000" y="14478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/>
              <a:t>Назови преобладающий тип растительности в Пермского края.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05000" y="34290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/>
              <a:t>Преобладающий тип растительности в Пермском крае — леса. Они покрывают 71 % территории края.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52400"/>
            <a:ext cx="8534400" cy="12192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Животные Пермского края, 400.</a:t>
            </a:r>
            <a:r>
              <a:rPr lang="ru-RU" sz="4000" b="1" i="1" dirty="0" smtClean="0">
                <a:solidFill>
                  <a:srgbClr val="002060"/>
                </a:solidFill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endParaRPr lang="en-US" b="1" i="1" dirty="0" smtClean="0">
              <a:solidFill>
                <a:srgbClr val="002060"/>
              </a:solidFill>
              <a:latin typeface="Abadi MT Condensed"/>
            </a:endParaRPr>
          </a:p>
        </p:txBody>
      </p:sp>
      <p:pic>
        <p:nvPicPr>
          <p:cNvPr id="27651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67"/>
          <p:cNvSpPr>
            <a:spLocks noChangeArrowheads="1"/>
          </p:cNvSpPr>
          <p:nvPr/>
        </p:nvSpPr>
        <p:spPr bwMode="auto">
          <a:xfrm>
            <a:off x="304800" y="1752600"/>
            <a:ext cx="5181600" cy="107721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Фотозагадка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Определите животное.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676400" y="3733800"/>
            <a:ext cx="3886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cs typeface="Times New Roman" pitchFamily="18" charset="0"/>
              </a:rPr>
              <a:t>Круглоголовка - вертихвостка</a:t>
            </a: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2775" name="Picture 14" descr="C:\Documents and Settings\Администратор\Мои документы\УРОКИ БИОЛОГИИ\Био 6\Хрестоматия по краеведению\Книга\животные Волгоградской области фото\пресмыкающиеся\круглоголовка вертихвост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1905000"/>
            <a:ext cx="28194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4800" y="228600"/>
            <a:ext cx="8382000" cy="1066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666633"/>
                </a:solidFill>
              </a:rPr>
              <a:t>История Пермского края</a:t>
            </a:r>
            <a:r>
              <a:rPr lang="en-US" sz="4000" b="1" dirty="0" smtClean="0">
                <a:solidFill>
                  <a:srgbClr val="666633"/>
                </a:solidFill>
              </a:rPr>
              <a:t>, </a:t>
            </a:r>
            <a:r>
              <a:rPr lang="ru-RU" sz="4000" b="1" dirty="0" smtClean="0">
                <a:solidFill>
                  <a:srgbClr val="666633"/>
                </a:solidFill>
              </a:rPr>
              <a:t>5</a:t>
            </a:r>
            <a:r>
              <a:rPr lang="en-US" sz="4000" b="1" dirty="0" smtClean="0">
                <a:solidFill>
                  <a:srgbClr val="666633"/>
                </a:solidFill>
              </a:rPr>
              <a:t>00</a:t>
            </a:r>
            <a:endParaRPr lang="en-US" sz="4000" dirty="0" smtClean="0">
              <a:solidFill>
                <a:srgbClr val="666633"/>
              </a:solidFill>
            </a:endParaRPr>
          </a:p>
        </p:txBody>
      </p:sp>
      <p:pic>
        <p:nvPicPr>
          <p:cNvPr id="28675" name="Picture 48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518" name="Text Box 54"/>
          <p:cNvSpPr txBox="1">
            <a:spLocks noChangeArrowheads="1"/>
          </p:cNvSpPr>
          <p:nvPr/>
        </p:nvSpPr>
        <p:spPr bwMode="auto">
          <a:xfrm>
            <a:off x="1219200" y="3505200"/>
            <a:ext cx="6858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 smtClean="0">
                <a:cs typeface="Times New Roman" pitchFamily="18" charset="0"/>
              </a:rPr>
              <a:t>1 декабря 2005 года 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457200" y="1371600"/>
            <a:ext cx="83058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был образован Пермский край?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686800" cy="1066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5">
                    <a:lumMod val="10000"/>
                  </a:schemeClr>
                </a:solidFill>
              </a:rPr>
              <a:t>География Пермского края,</a:t>
            </a:r>
            <a:r>
              <a:rPr lang="en-US" sz="4000" b="1" i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4000" b="1" i="1" dirty="0" smtClean="0">
                <a:solidFill>
                  <a:schemeClr val="accent5">
                    <a:lumMod val="10000"/>
                  </a:schemeClr>
                </a:solidFill>
              </a:rPr>
              <a:t>5</a:t>
            </a:r>
            <a:r>
              <a:rPr lang="en-US" sz="4000" b="1" i="1" dirty="0" smtClean="0">
                <a:solidFill>
                  <a:schemeClr val="accent5">
                    <a:lumMod val="10000"/>
                  </a:schemeClr>
                </a:solidFill>
              </a:rPr>
              <a:t>00</a:t>
            </a:r>
            <a:endParaRPr lang="en-US" sz="4000" i="1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29699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228600" y="1143000"/>
            <a:ext cx="8610600" cy="397031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800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каком заповеднике идёт речь: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расположен на Северном Урале, на крайнем северо-востоке края (территория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Красновишерского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района); был образован в 1991 году. 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Флора заповедника представлена 460 видами сосудистых растений, в том числе двумя редкими. Фауна представлена 46 видами млекопитающих, 136 видами птиц, четырьмя видами амфибий, одним видом рептилий и семи видами рыб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5410200"/>
            <a:ext cx="4096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/>
              <a:t>Вишерский</a:t>
            </a:r>
            <a:r>
              <a:rPr lang="ru-RU" sz="2800" b="1" dirty="0" smtClean="0"/>
              <a:t> заповедник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100">
            <a:hlinkClick r:id="rId2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18288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10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28800" y="18288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100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0400" y="18288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10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18288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 descr="10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3600" y="18288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 descr="100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15200" y="18288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1" descr="200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26670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2" descr="200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28800" y="26670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23" descr="200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0400" y="26670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200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26670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3" name="Picture 25" descr="200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3600" y="26670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4" name="Picture 26" descr="200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15200" y="26670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5" name="Picture 27" descr="30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35052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6" name="Picture 28" descr="300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28800" y="35052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7" name="Picture 29" descr="300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0400" y="35052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" name="Picture 30" descr="300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35052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Picture 31" descr="300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3600" y="35052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0" name="Picture 32" descr="300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15200" y="35052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Picture 33" descr="400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4343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2" name="Picture 34" descr="400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28800" y="4343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3" name="Picture 35" descr="400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0400" y="4343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4" name="Picture 36" descr="400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4343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5" name="Picture 37" descr="400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3600" y="4343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6" name="Picture 38" descr="400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15200" y="4343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7" name="Picture 39" descr="500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51816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8" name="Picture 40" descr="500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28800" y="51816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" name="Picture 41" descr="500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0400" y="51816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0" name="Picture 42" descr="500">
            <a:hlinkClick r:id="rId34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51816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1" name="Picture 43" descr="500">
            <a:hlinkClick r:id="rId35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3600" y="51816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2" name="Picture 44" descr="500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15200" y="51816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45" descr="category1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381000" y="914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46" descr="category1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1752600" y="914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6" name="Picture 47" descr="category1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3200400" y="914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7" name="Picture 48" descr="category1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4572000" y="914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8" name="Picture 49" descr="category1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5943600" y="914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9" name="Picture 50" descr="category1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7315200" y="914400"/>
            <a:ext cx="1371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30" name="Text Box 51"/>
          <p:cNvSpPr txBox="1">
            <a:spLocks noChangeArrowheads="1"/>
          </p:cNvSpPr>
          <p:nvPr/>
        </p:nvSpPr>
        <p:spPr bwMode="auto">
          <a:xfrm>
            <a:off x="381000" y="914400"/>
            <a:ext cx="1371600" cy="83820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 sz="1600" b="1" i="1" dirty="0">
                <a:solidFill>
                  <a:srgbClr val="FFFFFF"/>
                </a:solidFill>
                <a:latin typeface="Arial" pitchFamily="34" charset="0"/>
              </a:rPr>
              <a:t>История </a:t>
            </a:r>
            <a:r>
              <a:rPr lang="ru-RU" sz="1600" b="1" i="1" dirty="0" smtClean="0">
                <a:solidFill>
                  <a:srgbClr val="FFFFFF"/>
                </a:solidFill>
                <a:latin typeface="Arial" pitchFamily="34" charset="0"/>
              </a:rPr>
              <a:t>края</a:t>
            </a:r>
            <a:endParaRPr lang="en-US" sz="1600" b="1" i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1" name="Text Box 161"/>
          <p:cNvSpPr txBox="1">
            <a:spLocks noChangeArrowheads="1"/>
          </p:cNvSpPr>
          <p:nvPr/>
        </p:nvSpPr>
        <p:spPr bwMode="auto">
          <a:xfrm>
            <a:off x="1752600" y="914400"/>
            <a:ext cx="1371600" cy="83820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 sz="1600" b="1" i="1" dirty="0">
                <a:solidFill>
                  <a:srgbClr val="FFFFFF"/>
                </a:solidFill>
                <a:latin typeface="Arial" pitchFamily="34" charset="0"/>
              </a:rPr>
              <a:t>География </a:t>
            </a:r>
            <a:r>
              <a:rPr lang="ru-RU" sz="1600" b="1" i="1" dirty="0" smtClean="0">
                <a:solidFill>
                  <a:srgbClr val="FFFFFF"/>
                </a:solidFill>
                <a:latin typeface="Arial" pitchFamily="34" charset="0"/>
              </a:rPr>
              <a:t>края</a:t>
            </a:r>
            <a:endParaRPr lang="en-US" sz="1600" b="1" i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2" name="Text Box 162"/>
          <p:cNvSpPr txBox="1">
            <a:spLocks noChangeArrowheads="1"/>
          </p:cNvSpPr>
          <p:nvPr/>
        </p:nvSpPr>
        <p:spPr bwMode="auto">
          <a:xfrm>
            <a:off x="3124200" y="914400"/>
            <a:ext cx="1447800" cy="83820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 sz="1600" b="1" i="1" dirty="0" smtClean="0">
                <a:solidFill>
                  <a:srgbClr val="FFFFFF"/>
                </a:solidFill>
                <a:latin typeface="Arial" pitchFamily="34" charset="0"/>
              </a:rPr>
              <a:t>Они прославили  Пермский  край</a:t>
            </a:r>
            <a:endParaRPr lang="en-US" sz="1600" b="1" i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3" name="Text Box 163"/>
          <p:cNvSpPr txBox="1">
            <a:spLocks noChangeArrowheads="1"/>
          </p:cNvSpPr>
          <p:nvPr/>
        </p:nvSpPr>
        <p:spPr bwMode="auto">
          <a:xfrm>
            <a:off x="4572000" y="914400"/>
            <a:ext cx="1371600" cy="83820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 sz="1600" b="1" i="1" dirty="0">
                <a:solidFill>
                  <a:srgbClr val="FFFFFF"/>
                </a:solidFill>
                <a:latin typeface="Arial" pitchFamily="34" charset="0"/>
              </a:rPr>
              <a:t>Красная книга </a:t>
            </a:r>
          </a:p>
        </p:txBody>
      </p:sp>
      <p:sp>
        <p:nvSpPr>
          <p:cNvPr id="8234" name="Text Box 164"/>
          <p:cNvSpPr txBox="1">
            <a:spLocks noChangeArrowheads="1"/>
          </p:cNvSpPr>
          <p:nvPr/>
        </p:nvSpPr>
        <p:spPr bwMode="auto">
          <a:xfrm>
            <a:off x="5867400" y="914400"/>
            <a:ext cx="1447800" cy="83820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 sz="1600" b="1" i="1">
                <a:solidFill>
                  <a:srgbClr val="FFFFFF"/>
                </a:solidFill>
                <a:latin typeface="Arial" pitchFamily="34" charset="0"/>
              </a:rPr>
              <a:t>Растения    края</a:t>
            </a:r>
            <a:endParaRPr lang="en-US" sz="1600" b="1" i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5" name="Text Box 165"/>
          <p:cNvSpPr txBox="1">
            <a:spLocks noChangeArrowheads="1"/>
          </p:cNvSpPr>
          <p:nvPr/>
        </p:nvSpPr>
        <p:spPr bwMode="auto">
          <a:xfrm>
            <a:off x="7239000" y="914400"/>
            <a:ext cx="1371600" cy="83820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 sz="1600" b="1" i="1" dirty="0" smtClean="0">
                <a:solidFill>
                  <a:srgbClr val="FFFFFF"/>
                </a:solidFill>
                <a:latin typeface="Arial" pitchFamily="34" charset="0"/>
              </a:rPr>
              <a:t>Животные края</a:t>
            </a:r>
            <a:endParaRPr lang="ru-RU" sz="1600" b="1" i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6" name="Text Box 178"/>
          <p:cNvSpPr txBox="1">
            <a:spLocks noChangeArrowheads="1"/>
          </p:cNvSpPr>
          <p:nvPr/>
        </p:nvSpPr>
        <p:spPr bwMode="auto">
          <a:xfrm>
            <a:off x="1219200" y="5791200"/>
            <a:ext cx="1216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ru-RU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7" name="Text Box 179"/>
          <p:cNvSpPr txBox="1">
            <a:spLocks noChangeArrowheads="1"/>
          </p:cNvSpPr>
          <p:nvPr/>
        </p:nvSpPr>
        <p:spPr bwMode="auto">
          <a:xfrm>
            <a:off x="3048000" y="5791200"/>
            <a:ext cx="1216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ru-RU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8" name="Text Box 180"/>
          <p:cNvSpPr txBox="1">
            <a:spLocks noChangeArrowheads="1"/>
          </p:cNvSpPr>
          <p:nvPr/>
        </p:nvSpPr>
        <p:spPr bwMode="auto">
          <a:xfrm>
            <a:off x="4876800" y="5791200"/>
            <a:ext cx="1216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ru-RU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239" name="Text Box 181"/>
          <p:cNvSpPr txBox="1">
            <a:spLocks noChangeArrowheads="1"/>
          </p:cNvSpPr>
          <p:nvPr/>
        </p:nvSpPr>
        <p:spPr bwMode="auto">
          <a:xfrm>
            <a:off x="6781800" y="5791200"/>
            <a:ext cx="1216025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ru-RU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04800"/>
            <a:ext cx="86106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Они прославили Пермский край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</a:t>
            </a: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00</a:t>
            </a:r>
            <a:endParaRPr lang="en-US" i="1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723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67"/>
          <p:cNvSpPr>
            <a:spLocks noChangeArrowheads="1"/>
          </p:cNvSpPr>
          <p:nvPr/>
        </p:nvSpPr>
        <p:spPr bwMode="auto">
          <a:xfrm>
            <a:off x="457200" y="1905000"/>
            <a:ext cx="8305800" cy="206210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возглавил механические и оружейные фабрики в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Мотовилихе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1888 году он первым в мире разработал способ горячей сварки металлическим электродом.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4495800"/>
            <a:ext cx="3321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Николай Славянов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1000" y="152400"/>
            <a:ext cx="8458200" cy="1066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CC3300"/>
                </a:solidFill>
                <a:latin typeface="Book Antiqua" pitchFamily="18" charset="0"/>
              </a:rPr>
              <a:t>Красная книга Пермского края, 500.</a:t>
            </a:r>
            <a:endParaRPr lang="en-US" sz="4000" i="1" dirty="0" smtClean="0">
              <a:solidFill>
                <a:srgbClr val="CC3300"/>
              </a:solidFill>
            </a:endParaRPr>
          </a:p>
        </p:txBody>
      </p:sp>
      <p:pic>
        <p:nvPicPr>
          <p:cNvPr id="31747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814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82" name="Text Box 46"/>
          <p:cNvSpPr txBox="1">
            <a:spLocks noChangeArrowheads="1"/>
          </p:cNvSpPr>
          <p:nvPr/>
        </p:nvSpPr>
        <p:spPr bwMode="auto">
          <a:xfrm>
            <a:off x="533400" y="3505200"/>
            <a:ext cx="7924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Выхухоль русская, </a:t>
            </a:r>
            <a:r>
              <a:rPr lang="ru-RU" sz="2800" b="1" dirty="0" smtClean="0"/>
              <a:t>беркут,  филин, обыкновенная медянка, </a:t>
            </a:r>
            <a:r>
              <a:rPr lang="ru-RU" sz="2800" b="1" dirty="0"/>
              <a:t>дрофа, чирок мраморный, </a:t>
            </a:r>
            <a:r>
              <a:rPr lang="ru-RU" sz="2800" b="1" dirty="0" smtClean="0"/>
              <a:t>сазан, </a:t>
            </a:r>
            <a:r>
              <a:rPr lang="ru-RU" sz="2800" b="1" dirty="0"/>
              <a:t>осетр русский.</a:t>
            </a:r>
            <a:endParaRPr lang="en-US" sz="2800" b="1" dirty="0"/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381000" y="1447800"/>
            <a:ext cx="8382000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Перечислите несколько видов животных, обитающих на территории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Пермского края,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занесенных в Международную красную книгу.</a:t>
            </a: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8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763000" cy="12192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Растения Пермского края, 500</a:t>
            </a:r>
            <a:endParaRPr lang="en-US" sz="4000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1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67"/>
          <p:cNvSpPr>
            <a:spLocks noChangeArrowheads="1"/>
          </p:cNvSpPr>
          <p:nvPr/>
        </p:nvSpPr>
        <p:spPr bwMode="auto">
          <a:xfrm>
            <a:off x="457200" y="1600200"/>
            <a:ext cx="8305800" cy="3108543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Давным-давно, когда на земле только начиналась жизнь и все вокруг было покрыто снегом, одна снежинка, сказывают, будто бы рискнула превратиться в цветок, чтобы своим теплом согреть землю. Больше некому было это сделать. И стала она цветком. Этот нежный цветок согрел землю, и на ней появилась жизнь. Как  называется  это растение?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Управляющая кнопка: домой 16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4600" y="5334000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cs typeface="Times New Roman" pitchFamily="18" charset="0"/>
              </a:rPr>
              <a:t>Подснежник</a:t>
            </a:r>
            <a:endParaRPr lang="ru-RU" sz="2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52400"/>
            <a:ext cx="8229600" cy="16002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Животные Пермского края, 500.</a:t>
            </a:r>
            <a:endParaRPr lang="en-US" b="1" i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3795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67"/>
          <p:cNvSpPr>
            <a:spLocks noChangeArrowheads="1"/>
          </p:cNvSpPr>
          <p:nvPr/>
        </p:nvSpPr>
        <p:spPr bwMode="auto">
          <a:xfrm>
            <a:off x="457200" y="1676400"/>
            <a:ext cx="8382000" cy="107721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самую многочисленную группу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животных нашего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края.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19600" y="3124200"/>
            <a:ext cx="40710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cs typeface="Times New Roman" pitchFamily="18" charset="0"/>
              </a:rPr>
              <a:t>ПТИЦЫ.</a:t>
            </a:r>
          </a:p>
          <a:p>
            <a:pPr algn="ctr"/>
            <a:r>
              <a:rPr lang="ru-RU" sz="2800" b="1" dirty="0" smtClean="0">
                <a:cs typeface="Times New Roman" pitchFamily="18" charset="0"/>
              </a:rPr>
              <a:t>(свыше 270 видов птиц)</a:t>
            </a:r>
            <a:endParaRPr lang="ru-RU" sz="2800" b="1" dirty="0"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1" y="3200400"/>
            <a:ext cx="3200400" cy="219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228600"/>
            <a:ext cx="8534400" cy="15240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666633"/>
                </a:solidFill>
              </a:rPr>
              <a:t>История Пермского края, 100</a:t>
            </a:r>
            <a:r>
              <a:rPr lang="en-US" sz="3600" b="1" dirty="0" smtClean="0">
                <a:solidFill>
                  <a:srgbClr val="666633"/>
                </a:solidFill>
              </a:rPr>
              <a:t/>
            </a:r>
            <a:br>
              <a:rPr lang="en-US" sz="3600" b="1" dirty="0" smtClean="0">
                <a:solidFill>
                  <a:srgbClr val="666633"/>
                </a:solidFill>
              </a:rPr>
            </a:br>
            <a:endParaRPr lang="en-US" sz="3600" dirty="0">
              <a:solidFill>
                <a:srgbClr val="6666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0" name="Picture 12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19600" y="3352800"/>
            <a:ext cx="373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/>
              <a:t>Чердынь</a:t>
            </a:r>
            <a:endParaRPr lang="en-US" sz="2800" b="1" dirty="0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685800" y="1371600"/>
            <a:ext cx="7772400" cy="1200329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Первоначальная столица земли Пермской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6699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352800"/>
            <a:ext cx="394380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81000"/>
            <a:ext cx="8915400" cy="12192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Пермского края</a:t>
            </a:r>
            <a:r>
              <a:rPr lang="en-US" b="1" i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b="1" i="1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</a:p>
        </p:txBody>
      </p:sp>
      <p:pic>
        <p:nvPicPr>
          <p:cNvPr id="5123" name="Picture 6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78" name="Text Box 66"/>
          <p:cNvSpPr txBox="1">
            <a:spLocks noChangeArrowheads="1"/>
          </p:cNvSpPr>
          <p:nvPr/>
        </p:nvSpPr>
        <p:spPr bwMode="auto">
          <a:xfrm>
            <a:off x="4038600" y="3200400"/>
            <a:ext cx="441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 smtClean="0"/>
              <a:t>К бассейну реки Кама </a:t>
            </a:r>
            <a:endParaRPr lang="en-US" sz="2800" b="1" dirty="0"/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1905000"/>
            <a:ext cx="731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К какому бассейну относятся реки Пермского края</a:t>
            </a:r>
            <a:endParaRPr lang="ru-RU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048000"/>
            <a:ext cx="3248025" cy="226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7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381000"/>
            <a:ext cx="8458200" cy="13716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Они прославили Пермский край</a:t>
            </a:r>
            <a:r>
              <a:rPr lang="en-US" b="1" i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100</a:t>
            </a:r>
            <a:endParaRPr lang="en-US" b="1" i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6147" name="Picture 52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685800" y="1905001"/>
            <a:ext cx="8077200" cy="304698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Их вклад  Прикамья не ограничивался только экономическими достижениями, своеобразное развитие получили культура и искусство, наука и образование. С ними связан расцвет знаменитых школ иконописи и художественного шитья.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486400"/>
            <a:ext cx="1042988" cy="1042988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76400" y="5410200"/>
            <a:ext cx="4419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 smtClean="0">
                <a:cs typeface="Times New Roman" pitchFamily="18" charset="0"/>
              </a:rPr>
              <a:t>Строгановы</a:t>
            </a:r>
            <a:endParaRPr lang="en-US" sz="2800" b="1" dirty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04800"/>
            <a:ext cx="83058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Красная книга Пермского края, 100</a:t>
            </a:r>
            <a:endParaRPr lang="en-US" sz="4000" b="1" i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7171" name="Picture 52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1600200"/>
            <a:ext cx="8305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/>
              <a:t>О какой птице идёт речь:</a:t>
            </a:r>
          </a:p>
          <a:p>
            <a:r>
              <a:rPr lang="ru-RU" dirty="0" smtClean="0"/>
              <a:t>Водоплавающая птица из семейства утиных. Тело вытянутое, длина шеи примерно равна длине туловища. Ноги короткие, отнесены назад. В оперении большое количество пуха. Клюв лимонно-жёлтый с чёрным кончиком. Оперение белое.</a:t>
            </a:r>
          </a:p>
          <a:p>
            <a:r>
              <a:rPr lang="ru-RU" dirty="0" smtClean="0"/>
              <a:t>В настоящее время этот вид сохранился в глухих, труднодоступных местах таёжной зоны. В Пермском крае встречается только на водоёмах северных районов. На территории Пермского края гнезда находили в Чердынском районе в начале ХХ века.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24200" y="5638800"/>
            <a:ext cx="2677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Лебедь кликун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Documents and Settings\Дом\Рабочий стол\Краеведение учитель\лебедь265px-Cygnus_cygnus_from_z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5562600"/>
            <a:ext cx="1116868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8839200" cy="1447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Растения Пермского края, 100</a:t>
            </a:r>
            <a:endParaRPr lang="en-US" sz="4000" b="1" i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195" name="Picture 46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6" name="Text Box 52"/>
          <p:cNvSpPr txBox="1">
            <a:spLocks noChangeArrowheads="1"/>
          </p:cNvSpPr>
          <p:nvPr/>
        </p:nvSpPr>
        <p:spPr bwMode="auto">
          <a:xfrm>
            <a:off x="381000" y="3429000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 smtClean="0">
                <a:cs typeface="Times New Roman" pitchFamily="18" charset="0"/>
              </a:rPr>
              <a:t>Вишня, слива, яблоня, облепиха, земляника,  малина, смородина, крыжовник.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609600" y="1905000"/>
            <a:ext cx="8001000" cy="107721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 плодово-ягодные растения Пермского края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 descr="C:\Documents and Settings\Дом\Рабочий стол\Краеведение учитель\vishn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724400"/>
            <a:ext cx="2209800" cy="165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28600"/>
            <a:ext cx="8610600" cy="15240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Животные Пермского края, 100.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40" descr="0sec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7600" y="6619875"/>
            <a:ext cx="18192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54" name="Text Box 46"/>
          <p:cNvSpPr txBox="1">
            <a:spLocks noChangeArrowheads="1"/>
          </p:cNvSpPr>
          <p:nvPr/>
        </p:nvSpPr>
        <p:spPr bwMode="auto">
          <a:xfrm>
            <a:off x="4876800" y="4267200"/>
            <a:ext cx="3352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cs typeface="Times New Roman" pitchFamily="18" charset="0"/>
              </a:rPr>
              <a:t>КУНИЦА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7696200" y="5105400"/>
            <a:ext cx="1042988" cy="1042988"/>
          </a:xfrm>
          <a:prstGeom prst="actionButtonHome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1295400"/>
            <a:ext cx="7543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 Пермских лесах можно встретить симпатичную хищницу, особенно в южных районах. Пермский край, между прочим, по количеству этих животных занимает одно из первых мест в России!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3810000"/>
            <a:ext cx="4057650" cy="267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аучок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ind_0011_slide</Template>
  <TotalTime>1597</TotalTime>
  <Words>985</Words>
  <Application>Microsoft Office PowerPoint</Application>
  <PresentationFormat>Экран (4:3)</PresentationFormat>
  <Paragraphs>108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33</vt:i4>
      </vt:variant>
    </vt:vector>
  </HeadingPairs>
  <TitlesOfParts>
    <vt:vector size="44" baseType="lpstr">
      <vt:lpstr>Abadi MT Condensed</vt:lpstr>
      <vt:lpstr>Arial</vt:lpstr>
      <vt:lpstr>Arial Rounded MT Bold</vt:lpstr>
      <vt:lpstr>Book Antiqua</vt:lpstr>
      <vt:lpstr>Calibri</vt:lpstr>
      <vt:lpstr>Candara</vt:lpstr>
      <vt:lpstr>Tahoma</vt:lpstr>
      <vt:lpstr>Times New Roman</vt:lpstr>
      <vt:lpstr>ind_0011_slide</vt:lpstr>
      <vt:lpstr>1_Default Design</vt:lpstr>
      <vt:lpstr>паучок</vt:lpstr>
      <vt:lpstr>     Игра по краеведению   Тема: «Пермский край»    Предметная область: краеведение    Автор: Вострецова Т.А.    МАОУ «Гимназия № 2» г. Пермь    Составлена для учащихся 4 класса.                                                                  г.Пермь, 2017г.     </vt:lpstr>
      <vt:lpstr>Презентация PowerPoint</vt:lpstr>
      <vt:lpstr>Презентация PowerPoint</vt:lpstr>
      <vt:lpstr>История Пермского края, 100 </vt:lpstr>
      <vt:lpstr>География Пермского края, 100</vt:lpstr>
      <vt:lpstr>Они прославили Пермский край, 100</vt:lpstr>
      <vt:lpstr>Красная книга Пермского края, 100</vt:lpstr>
      <vt:lpstr>Растения Пермского края, 100</vt:lpstr>
      <vt:lpstr>Животные Пермского края, 100.</vt:lpstr>
      <vt:lpstr>История Пермского края, 200 </vt:lpstr>
      <vt:lpstr>География Пермского края, 200</vt:lpstr>
      <vt:lpstr>Они прославили Пермский край, 200</vt:lpstr>
      <vt:lpstr>Красная книга Пермского края, 200</vt:lpstr>
      <vt:lpstr>Растения Пермского края, 200</vt:lpstr>
      <vt:lpstr>Животные Пермского края, 200. </vt:lpstr>
      <vt:lpstr>История Пермского края,300</vt:lpstr>
      <vt:lpstr>География Пермского края, 300</vt:lpstr>
      <vt:lpstr>Они прославили Пермский край, 300</vt:lpstr>
      <vt:lpstr>Красная книга Пермского края, 300</vt:lpstr>
      <vt:lpstr>Растения Пермского края, 300</vt:lpstr>
      <vt:lpstr>Животные Пермского края, 300. </vt:lpstr>
      <vt:lpstr>История Пермского края ,400</vt:lpstr>
      <vt:lpstr>География Пермского края, 400</vt:lpstr>
      <vt:lpstr>Они прославили Пермский край, 400</vt:lpstr>
      <vt:lpstr>Красная книга Пермского края, 400.</vt:lpstr>
      <vt:lpstr>Растения Пермского края, 400</vt:lpstr>
      <vt:lpstr>Животные Пермского края, 400. </vt:lpstr>
      <vt:lpstr>История Пермского края, 500</vt:lpstr>
      <vt:lpstr>География Пермского края, 500</vt:lpstr>
      <vt:lpstr>Они прославили Пермский край, 500</vt:lpstr>
      <vt:lpstr>Красная книга Пермского края, 500.</vt:lpstr>
      <vt:lpstr>Растения Пермского края, 500</vt:lpstr>
      <vt:lpstr>Животные Пермского края, 500.</vt:lpstr>
    </vt:vector>
  </TitlesOfParts>
  <Company>Mayers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Шепелева, Поцелуйко</dc:creator>
  <cp:lastModifiedBy>RePack by Diakov</cp:lastModifiedBy>
  <cp:revision>289</cp:revision>
  <dcterms:created xsi:type="dcterms:W3CDTF">2006-08-11T05:33:13Z</dcterms:created>
  <dcterms:modified xsi:type="dcterms:W3CDTF">2017-10-31T08:21:03Z</dcterms:modified>
</cp:coreProperties>
</file>