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8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640960" cy="144016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Викторина</a:t>
            </a:r>
            <a:br>
              <a:rPr lang="ru-RU" b="1" dirty="0" smtClean="0">
                <a:solidFill>
                  <a:srgbClr val="FF0000"/>
                </a:solidFill>
                <a:latin typeface="Arial Black" pitchFamily="34" charset="0"/>
                <a:ea typeface="Times New Roman"/>
              </a:rPr>
            </a:b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« Жизнь 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на краю Земли</a:t>
            </a:r>
            <a:r>
              <a:rPr lang="ru-RU" b="1" dirty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»</a:t>
            </a:r>
            <a:r>
              <a:rPr lang="ru-RU" b="1" spc="-15" dirty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 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6683" y="6021288"/>
            <a:ext cx="8635797" cy="720080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sz="2000" dirty="0" smtClean="0">
                <a:latin typeface="Arial Black" pitchFamily="34" charset="0"/>
              </a:rPr>
              <a:t>Составила: </a:t>
            </a:r>
            <a:r>
              <a:rPr lang="ru-RU" sz="2000" dirty="0" err="1" smtClean="0">
                <a:latin typeface="Arial Black" pitchFamily="34" charset="0"/>
              </a:rPr>
              <a:t>Панагушина</a:t>
            </a:r>
            <a:r>
              <a:rPr lang="ru-RU" sz="2000" dirty="0" smtClean="0">
                <a:latin typeface="Arial Black" pitchFamily="34" charset="0"/>
              </a:rPr>
              <a:t> Е.А.</a:t>
            </a:r>
          </a:p>
          <a:p>
            <a:pPr marL="0" indent="0" algn="r">
              <a:buNone/>
            </a:pPr>
            <a:r>
              <a:rPr lang="ru-RU" sz="2000" dirty="0" smtClean="0">
                <a:latin typeface="Arial Black" pitchFamily="34" charset="0"/>
              </a:rPr>
              <a:t>МКУ ДО </a:t>
            </a:r>
            <a:r>
              <a:rPr lang="ru-RU" sz="2000" dirty="0" err="1" smtClean="0">
                <a:latin typeface="Arial Black" pitchFamily="34" charset="0"/>
              </a:rPr>
              <a:t>Оричевский</a:t>
            </a:r>
            <a:r>
              <a:rPr lang="ru-RU" sz="2000" dirty="0" smtClean="0">
                <a:latin typeface="Arial Black" pitchFamily="34" charset="0"/>
              </a:rPr>
              <a:t> Дом творчества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97372"/>
            <a:ext cx="3240360" cy="1369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59" y="1845689"/>
            <a:ext cx="4418872" cy="3355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2" y="1844824"/>
            <a:ext cx="4365058" cy="3250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554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32"/>
    </mc:Choice>
    <mc:Fallback xmlns="">
      <p:transition spd="slow" advTm="90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spc="-5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Тюлени принадлежат </a:t>
            </a:r>
            <a:r>
              <a:rPr lang="ru-RU" sz="2400" spc="-5" dirty="0" smtClean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 к</a:t>
            </a:r>
            <a:r>
              <a:rPr lang="ru-RU" sz="2400" spc="-5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: а)	млекопитающим; </a:t>
            </a:r>
            <a:r>
              <a:rPr lang="ru-RU" sz="2400" spc="-5" dirty="0" smtClean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/>
            </a:r>
            <a:br>
              <a:rPr lang="ru-RU" sz="2400" spc="-5" dirty="0" smtClean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</a:br>
            <a:r>
              <a:rPr lang="ru-RU" sz="2400" spc="-5" dirty="0" smtClean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б</a:t>
            </a:r>
            <a:r>
              <a:rPr lang="ru-RU" sz="2400" spc="-5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)	рыбам; в) рептилиям.</a:t>
            </a:r>
            <a:r>
              <a:rPr lang="ru-RU" sz="2000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2000" dirty="0">
                <a:latin typeface="Arial Black" pitchFamily="34" charset="0"/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5517232"/>
            <a:ext cx="8219256" cy="11521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spc="15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а) Тюлени принадлежат </a:t>
            </a:r>
            <a:r>
              <a:rPr lang="ru-RU" sz="2000" spc="15" dirty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к классу млекопитающих </a:t>
            </a:r>
            <a:r>
              <a:rPr lang="ru-RU" sz="2000" spc="15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так же, как киты и </a:t>
            </a:r>
            <a:r>
              <a:rPr lang="ru-RU" sz="2000" spc="15" dirty="0" smtClean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моржи.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8194" name="Picture 2" descr="C:\Users\ДДТ\Desktop\1.1.Занятия.Неизвестное  об известном\Гл.1. Животные\11.Жизнь на краю Земли\фото викторина\тюлен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67473"/>
            <a:ext cx="5688632" cy="4164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22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74"/>
    </mc:Choice>
    <mc:Fallback xmlns="">
      <p:transition spd="slow" advTm="161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sz="2400" spc="-5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Какая из этих птиц умеет летать: а) эму; б) киви; в) фламинго; г) пингвин?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411760" y="5976505"/>
            <a:ext cx="6275040" cy="620847"/>
          </a:xfrm>
        </p:spPr>
        <p:txBody>
          <a:bodyPr>
            <a:normAutofit/>
          </a:bodyPr>
          <a:lstStyle/>
          <a:p>
            <a:pPr marL="0" indent="0" algn="r">
              <a:spcAft>
                <a:spcPts val="0"/>
              </a:spcAft>
              <a:buNone/>
              <a:tabLst>
                <a:tab pos="231140" algn="l"/>
              </a:tabLst>
            </a:pPr>
            <a:r>
              <a:rPr lang="ru-RU" sz="2400" spc="15" dirty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в) Фламинго умеют летать</a:t>
            </a:r>
            <a:r>
              <a:rPr lang="ru-RU" sz="2400" spc="15" dirty="0" smtClean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.</a:t>
            </a:r>
            <a:r>
              <a:rPr lang="ru-RU" sz="2400" b="1" dirty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 </a:t>
            </a:r>
            <a:endParaRPr lang="ru-RU" sz="2400" dirty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r"/>
            <a:endParaRPr lang="ru-RU" sz="2400" dirty="0"/>
          </a:p>
        </p:txBody>
      </p:sp>
      <p:pic>
        <p:nvPicPr>
          <p:cNvPr id="9218" name="Picture 2" descr="C:\Users\ДДТ\Desktop\1.1.Занятия.Неизвестное  об известном\Гл.1. Животные\11.Жизнь на краю Земли\фото викторина\пингви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764" y="4032745"/>
            <a:ext cx="3334939" cy="1875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ДДТ\Desktop\1.1.Занятия.Неизвестное  об известном\Гл.1. Животные\11.Жизнь на краю Земли\фото викторина\эму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15729"/>
            <a:ext cx="2827041" cy="21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ДДТ\Desktop\1.1.Занятия.Неизвестное  об известном\Гл.1. Животные\11.Жизнь на краю Земли\фото викторина\киви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466" y="1615728"/>
            <a:ext cx="3152237" cy="2096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ДДТ\Desktop\1.1.Занятия.Неизвестное  об известном\Гл.1. Животные\11.Жизнь на краю Земли\фото викторина\флам.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32745"/>
            <a:ext cx="2684016" cy="254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0318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43"/>
    </mc:Choice>
    <mc:Fallback xmlns="">
      <p:transition spd="slow" advTm="185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>Питаются ли белые медведи пингвинами?</a:t>
            </a:r>
            <a:br>
              <a:rPr lang="ru-RU" sz="2400" dirty="0">
                <a:latin typeface="Arial Black" pitchFamily="34" charset="0"/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5229200"/>
            <a:ext cx="8784976" cy="1368152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  <a:tabLst>
                <a:tab pos="231140" algn="l"/>
              </a:tabLst>
            </a:pPr>
            <a:r>
              <a:rPr lang="ru-RU" sz="2000" spc="15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Вероятно, белые медведи с удовольствием закусили бы пингвинами если бы жили с ними в одном и том же месте. К счастью для </a:t>
            </a:r>
            <a:r>
              <a:rPr lang="ru-RU" sz="2000" spc="15" dirty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пингвинов, живущих в Антарктике</a:t>
            </a:r>
            <a:r>
              <a:rPr lang="ru-RU" sz="2000" spc="15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, </a:t>
            </a:r>
            <a:r>
              <a:rPr lang="ru-RU" sz="2000" spc="15" dirty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белые медведи встречаются только в Арктике</a:t>
            </a:r>
            <a:r>
              <a:rPr lang="ru-RU" sz="2000" spc="15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.</a:t>
            </a:r>
            <a:endParaRPr lang="ru-RU" sz="1800" dirty="0">
              <a:latin typeface="Arial Black" pitchFamily="34" charset="0"/>
              <a:ea typeface="Calibri"/>
              <a:cs typeface="Times New Roman"/>
            </a:endParaRPr>
          </a:p>
          <a:p>
            <a:pPr algn="just"/>
            <a:endParaRPr lang="ru-RU" sz="2000" dirty="0"/>
          </a:p>
        </p:txBody>
      </p:sp>
      <p:pic>
        <p:nvPicPr>
          <p:cNvPr id="10242" name="Picture 2" descr="C:\Users\ДДТ\Desktop\1.1.Занятия.Неизвестное  об известном\Гл.1. Животные\11.Жизнь на краю Земли\фото викторина\медвед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078" y="1250302"/>
            <a:ext cx="5013920" cy="37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890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82"/>
    </mc:Choice>
    <mc:Fallback xmlns="">
      <p:transition spd="slow" advTm="20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2700" dirty="0">
                <a:solidFill>
                  <a:srgbClr val="0C3F46"/>
                </a:solidFill>
                <a:latin typeface="Arial Black" pitchFamily="34" charset="0"/>
                <a:ea typeface="Calibri"/>
                <a:cs typeface="Times New Roman"/>
              </a:rPr>
              <a:t>Почему Арктика так называется</a:t>
            </a:r>
            <a:r>
              <a:rPr lang="ru-RU" sz="2400" dirty="0">
                <a:solidFill>
                  <a:srgbClr val="0C3F46"/>
                </a:solidFill>
                <a:latin typeface="ptsans_bold"/>
                <a:ea typeface="Calibri"/>
                <a:cs typeface="Times New Roman"/>
              </a:rPr>
              <a:t>?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4797152"/>
            <a:ext cx="8712968" cy="2060848"/>
          </a:xfrm>
        </p:spPr>
        <p:txBody>
          <a:bodyPr>
            <a:normAutofit/>
          </a:bodyPr>
          <a:lstStyle/>
          <a:p>
            <a:pPr marL="114300" indent="0" algn="just">
              <a:spcAft>
                <a:spcPts val="0"/>
              </a:spcAft>
              <a:buNone/>
            </a:pPr>
            <a:r>
              <a:rPr lang="ru-RU" sz="21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Название «Арктика» происходит от слова «</a:t>
            </a:r>
            <a:r>
              <a:rPr lang="ru-RU" sz="2100" dirty="0" err="1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арктос</a:t>
            </a:r>
            <a:r>
              <a:rPr lang="ru-RU" sz="21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», что означает «медведь</a:t>
            </a:r>
            <a:r>
              <a:rPr lang="ru-RU" sz="21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».</a:t>
            </a:r>
            <a:r>
              <a:rPr lang="ru-RU" sz="2100" dirty="0">
                <a:latin typeface="Arial Black" pitchFamily="34" charset="0"/>
                <a:ea typeface="Calibri"/>
                <a:cs typeface="Times New Roman"/>
              </a:rPr>
              <a:t> </a:t>
            </a:r>
            <a:r>
              <a:rPr lang="ru-RU" sz="21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В </a:t>
            </a:r>
            <a:r>
              <a:rPr lang="ru-RU" sz="2100" dirty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Малой Медведице находится Полярная звезда</a:t>
            </a:r>
            <a:r>
              <a:rPr lang="ru-RU" sz="21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, которая в Северном полушарии дает точную ориентацию на север. Именно от звездного небесного медведя происходит название Арктики.</a:t>
            </a:r>
            <a:endParaRPr lang="ru-RU" sz="2100" dirty="0">
              <a:latin typeface="Arial Black" pitchFamily="34" charset="0"/>
              <a:ea typeface="Calibri"/>
              <a:cs typeface="Times New Roman"/>
            </a:endParaRPr>
          </a:p>
          <a:p>
            <a:pPr algn="just"/>
            <a:endParaRPr lang="ru-RU" sz="2000" dirty="0"/>
          </a:p>
        </p:txBody>
      </p:sp>
      <p:pic>
        <p:nvPicPr>
          <p:cNvPr id="11266" name="Picture 2" descr="C:\Users\ДДТ\Desktop\1.1.Занятия.Неизвестное  об известном\Гл.1. Животные\11.Жизнь на краю Земли\фото викторина\малая медведиц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031" y="1196752"/>
            <a:ext cx="5501241" cy="3659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036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985"/>
    </mc:Choice>
    <mc:Fallback xmlns="">
      <p:transition spd="slow" advTm="259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rgbClr val="0C3F46"/>
                </a:solidFill>
                <a:latin typeface="Arial Black" pitchFamily="34" charset="0"/>
                <a:ea typeface="Calibri"/>
                <a:cs typeface="Times New Roman"/>
              </a:rPr>
              <a:t>Почему Арктику называют «кухней погоды»?</a:t>
            </a: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2400" dirty="0">
                <a:latin typeface="Arial Black" pitchFamily="34" charset="0"/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4869160"/>
            <a:ext cx="8856984" cy="17281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</a:rPr>
              <a:t>Пресная вода, из Арктики в виде льда и водной массы, попадает в Атлантику и влияет на циркуляцию воды  на всей планете.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Calibri"/>
              </a:rPr>
              <a:t>Ледяной покров Арктики способствует охлаждению всей Земли, 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</a:rPr>
              <a:t>а Северный Ледовитый океан выполняет роль естественного теплообменника.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1196751"/>
            <a:ext cx="4575422" cy="3534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122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13"/>
    </mc:Choice>
    <mc:Fallback xmlns="">
      <p:transition spd="slow" advTm="23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>Правда ли, что в Антарктиде отсутствуют временные зоны?</a:t>
            </a:r>
            <a:br>
              <a:rPr lang="ru-RU" sz="2400" dirty="0">
                <a:latin typeface="Arial Black" pitchFamily="34" charset="0"/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5013176"/>
            <a:ext cx="8712968" cy="1584176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000" dirty="0" smtClean="0">
                <a:latin typeface="Arial Black" pitchFamily="34" charset="0"/>
                <a:ea typeface="Times New Roman"/>
                <a:cs typeface="Times New Roman"/>
              </a:rPr>
              <a:t>Правда.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Антарктида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является единственным континентом на планете,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который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не разделён на часовые пояса и временные зоны. </a:t>
            </a:r>
            <a:r>
              <a:rPr lang="ru-RU" sz="2000" dirty="0">
                <a:latin typeface="Arial Black" pitchFamily="34" charset="0"/>
                <a:ea typeface="Times New Roman"/>
                <a:cs typeface="Times New Roman"/>
              </a:rPr>
              <a:t>Какого-то определённого собственного времени в Антарктиде тоже нет.</a:t>
            </a:r>
            <a:endParaRPr lang="ru-RU" sz="1800" dirty="0">
              <a:latin typeface="Arial Black" pitchFamily="34" charset="0"/>
              <a:ea typeface="Calibri"/>
              <a:cs typeface="Times New Roman"/>
            </a:endParaRPr>
          </a:p>
          <a:p>
            <a:pPr algn="just"/>
            <a:endParaRPr lang="ru-RU" sz="2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40857"/>
            <a:ext cx="5328592" cy="354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192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65"/>
    </mc:Choice>
    <mc:Fallback xmlns="">
      <p:transition spd="slow" advTm="21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>Правда ли </a:t>
            </a:r>
            <a:r>
              <a:rPr lang="ru-RU" sz="2400" b="1" dirty="0">
                <a:latin typeface="Arial Black" pitchFamily="34" charset="0"/>
                <a:ea typeface="Times New Roman"/>
                <a:cs typeface="Times New Roman"/>
              </a:rPr>
              <a:t> </a:t>
            </a:r>
            <a:r>
              <a:rPr lang="ru-RU" sz="2400" dirty="0">
                <a:latin typeface="Arial Black" pitchFamily="34" charset="0"/>
                <a:ea typeface="Times New Roman"/>
                <a:cs typeface="Times New Roman"/>
              </a:rPr>
              <a:t>Антарктида содержит 70% от запасов всей пресной воды на планете?</a:t>
            </a: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2400" dirty="0">
                <a:latin typeface="Arial Black" pitchFamily="34" charset="0"/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5157192"/>
            <a:ext cx="8496944" cy="1440160"/>
          </a:xfrm>
        </p:spPr>
        <p:txBody>
          <a:bodyPr>
            <a:normAutofit/>
          </a:bodyPr>
          <a:lstStyle/>
          <a:p>
            <a:pPr marL="114300" indent="0" algn="just">
              <a:spcAft>
                <a:spcPts val="0"/>
              </a:spcAft>
              <a:buNone/>
            </a:pPr>
            <a:r>
              <a:rPr lang="ru-RU" sz="2000" dirty="0" smtClean="0">
                <a:latin typeface="Arial Black" pitchFamily="34" charset="0"/>
                <a:ea typeface="Times New Roman"/>
                <a:cs typeface="Times New Roman"/>
              </a:rPr>
              <a:t>Правда. Антарктида </a:t>
            </a:r>
            <a:r>
              <a:rPr lang="ru-RU" sz="2000" dirty="0">
                <a:latin typeface="Arial Black" pitchFamily="34" charset="0"/>
                <a:ea typeface="Times New Roman"/>
                <a:cs typeface="Times New Roman"/>
              </a:rPr>
              <a:t>содержит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7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0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% от запасов всей пресной воды на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планете и 90 % льда всей планеты</a:t>
            </a:r>
            <a:r>
              <a:rPr lang="ru-RU" sz="2000" dirty="0" smtClean="0">
                <a:latin typeface="Arial Black" pitchFamily="34" charset="0"/>
                <a:ea typeface="Times New Roman"/>
                <a:cs typeface="Times New Roman"/>
              </a:rPr>
              <a:t>, </a:t>
            </a:r>
            <a:r>
              <a:rPr lang="ru-RU" sz="2000" dirty="0">
                <a:latin typeface="Arial Black" pitchFamily="34" charset="0"/>
                <a:ea typeface="Times New Roman"/>
                <a:cs typeface="Times New Roman"/>
              </a:rPr>
              <a:t>но при этом является самым сухим местом на Земле.</a:t>
            </a:r>
            <a:r>
              <a:rPr lang="ru-RU" sz="2000" dirty="0">
                <a:solidFill>
                  <a:srgbClr val="222222"/>
                </a:solidFill>
                <a:latin typeface="Arial Black" pitchFamily="34" charset="0"/>
                <a:ea typeface="Calibri"/>
                <a:cs typeface="Times New Roman"/>
              </a:rPr>
              <a:t>  </a:t>
            </a:r>
            <a:r>
              <a:rPr lang="ru-RU" sz="2000" dirty="0" smtClean="0">
                <a:solidFill>
                  <a:srgbClr val="222222"/>
                </a:solidFill>
                <a:latin typeface="Arial Black" pitchFamily="34" charset="0"/>
                <a:ea typeface="Calibri"/>
                <a:cs typeface="Times New Roman"/>
              </a:rPr>
              <a:t>Запасы </a:t>
            </a:r>
            <a:r>
              <a:rPr lang="ru-RU" sz="2000" dirty="0">
                <a:solidFill>
                  <a:srgbClr val="222222"/>
                </a:solidFill>
                <a:latin typeface="Arial Black" pitchFamily="34" charset="0"/>
                <a:ea typeface="Calibri"/>
                <a:cs typeface="Times New Roman"/>
              </a:rPr>
              <a:t>пресной воды — это, конечно же лёд.</a:t>
            </a:r>
            <a:endParaRPr lang="ru-RU" sz="1800" dirty="0">
              <a:latin typeface="Arial Black" pitchFamily="34" charset="0"/>
              <a:ea typeface="Calibri"/>
              <a:cs typeface="Times New Roman"/>
            </a:endParaRPr>
          </a:p>
          <a:p>
            <a:pPr algn="just"/>
            <a:endParaRPr lang="ru-RU" sz="2000" dirty="0"/>
          </a:p>
        </p:txBody>
      </p:sp>
      <p:pic>
        <p:nvPicPr>
          <p:cNvPr id="14338" name="Picture 2" descr="C:\Users\ДДТ\Desktop\1.1.Занятия.Неизвестное  об известном\Гл.1. Животные\11.Жизнь на краю Земли\фото викторина\прес вод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6"/>
          <a:stretch/>
        </p:blipFill>
        <p:spPr bwMode="auto">
          <a:xfrm>
            <a:off x="278293" y="1268760"/>
            <a:ext cx="4797763" cy="37444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ДДТ\Desktop\1.1.Занятия.Неизвестное  об известном\Гл.1. Животные\11.Жизнь на краю Земли\фото викторина\лёд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754" y="1268760"/>
            <a:ext cx="5146439" cy="40172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69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62"/>
    </mc:Choice>
    <mc:Fallback xmlns="">
      <p:transition spd="slow" advTm="207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 Black" pitchFamily="34" charset="0"/>
                <a:ea typeface="Calibri"/>
              </a:rPr>
              <a:t>Правда ли  площадь Арктики в несколько раз больше европейской </a:t>
            </a:r>
            <a:r>
              <a:rPr lang="ru-RU" sz="2400" dirty="0" smtClean="0">
                <a:latin typeface="Arial Black" pitchFamily="34" charset="0"/>
                <a:ea typeface="Calibri"/>
              </a:rPr>
              <a:t>территории?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5517232"/>
            <a:ext cx="8363272" cy="1340768"/>
          </a:xfrm>
        </p:spPr>
        <p:txBody>
          <a:bodyPr>
            <a:normAutofit/>
          </a:bodyPr>
          <a:lstStyle/>
          <a:p>
            <a:pPr marL="457200" indent="0" algn="just">
              <a:spcAft>
                <a:spcPts val="0"/>
              </a:spcAft>
              <a:buNone/>
            </a:pPr>
            <a:r>
              <a:rPr lang="ru-RU" sz="2000" dirty="0" smtClean="0">
                <a:latin typeface="Arial Black" pitchFamily="34" charset="0"/>
                <a:ea typeface="Calibri"/>
                <a:cs typeface="Times New Roman"/>
              </a:rPr>
              <a:t>Правда. Площадь </a:t>
            </a:r>
            <a:r>
              <a:rPr lang="ru-RU" sz="2000" dirty="0">
                <a:latin typeface="Arial Black" pitchFamily="34" charset="0"/>
                <a:ea typeface="Calibri"/>
                <a:cs typeface="Times New Roman"/>
              </a:rPr>
              <a:t>Арктики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(27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млн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км2) 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–, которая в несколько раз превышает европейскую </a:t>
            </a: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территорию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(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10 млн.км.2).</a:t>
            </a:r>
            <a:endParaRPr lang="ru-RU" sz="2000" dirty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algn="just"/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ДДТ\Desktop\1.1.Занятия.Неизвестное  об известном\Гл.1. Животные\11.Жизнь на краю Земли\фото викторина\1-ант. площадь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1"/>
          <a:stretch/>
        </p:blipFill>
        <p:spPr bwMode="auto">
          <a:xfrm>
            <a:off x="647969" y="1471283"/>
            <a:ext cx="5102463" cy="3890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ДТ\Desktop\1.1.Занятия.Неизвестное  об известном\Гл.1. Животные\11.Жизнь на краю Земли\фото викторина\1-евр.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494" y="1844824"/>
            <a:ext cx="2315865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4792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97"/>
    </mc:Choice>
    <mc:Fallback xmlns="">
      <p:transition spd="slow" advTm="161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" y="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 marL="457200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Какие  основные растения произрастают  в Арктике?</a:t>
            </a: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2400" dirty="0">
                <a:latin typeface="Arial Black" pitchFamily="34" charset="0"/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5805264"/>
            <a:ext cx="8219256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Arial Black" pitchFamily="34" charset="0"/>
                <a:ea typeface="Calibri"/>
              </a:rPr>
              <a:t>Основу растительности Арктики 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</a:rPr>
              <a:t>составляют </a:t>
            </a: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Calibri"/>
              </a:rPr>
              <a:t>лишайники.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029" y="1196753"/>
            <a:ext cx="6562326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007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79"/>
    </mc:Choice>
    <mc:Fallback xmlns="">
      <p:transition spd="slow" advTm="12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 marL="457200">
              <a:spcAft>
                <a:spcPts val="0"/>
              </a:spcAft>
            </a:pP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>Чем </a:t>
            </a:r>
            <a:r>
              <a:rPr lang="ru-RU" sz="2400" dirty="0" smtClean="0">
                <a:latin typeface="Arial Black" pitchFamily="34" charset="0"/>
                <a:ea typeface="Calibri"/>
                <a:cs typeface="Times New Roman"/>
              </a:rPr>
              <a:t> отличается </a:t>
            </a:r>
            <a:r>
              <a:rPr lang="ru-RU" sz="24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Арктика от Антарктиды</a:t>
            </a: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?</a:t>
            </a: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2400" dirty="0">
                <a:latin typeface="Arial Black" pitchFamily="34" charset="0"/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5229200"/>
            <a:ext cx="8712968" cy="1368152"/>
          </a:xfrm>
        </p:spPr>
        <p:txBody>
          <a:bodyPr>
            <a:normAutofit lnSpcReduction="10000"/>
          </a:bodyPr>
          <a:lstStyle/>
          <a:p>
            <a:pPr marL="457200" indent="0" algn="just">
              <a:spcAft>
                <a:spcPts val="0"/>
              </a:spcAft>
              <a:buNone/>
            </a:pPr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Отличия:</a:t>
            </a: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 Антарктида  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находится на Южном полюсе </a:t>
            </a: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Земли.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Арктика 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– на Северном.</a:t>
            </a:r>
            <a:endParaRPr lang="ru-RU" sz="1800" dirty="0">
              <a:latin typeface="Arial Black" pitchFamily="34" charset="0"/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      Арктика 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– область мирового океана, а Антарктида – континент. </a:t>
            </a:r>
            <a:endParaRPr lang="ru-RU" sz="1800" dirty="0">
              <a:latin typeface="Arial Black" pitchFamily="34" charset="0"/>
              <a:ea typeface="Calibri"/>
              <a:cs typeface="Times New Roman"/>
            </a:endParaRPr>
          </a:p>
          <a:p>
            <a:pPr algn="just"/>
            <a:endParaRPr lang="ru-RU" sz="2000" dirty="0"/>
          </a:p>
        </p:txBody>
      </p:sp>
      <p:pic>
        <p:nvPicPr>
          <p:cNvPr id="2050" name="Picture 2" descr="C:\Users\ДДТ\Desktop\1.1.Занятия.Неизвестное  об известном\Гл.1. Животные\11.Жизнь на краю Земли\фото викторина\1-ант. площад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81791"/>
            <a:ext cx="40386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ДДТ\Desktop\1.1.Занятия.Неизвестное  об известном\Гл.1. Животные\11.Жизнь на краю Земли\Материал.фото\1.Арктика и Антарктида -\аркти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83921"/>
            <a:ext cx="4120209" cy="3090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076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54"/>
    </mc:Choice>
    <mc:Fallback xmlns="">
      <p:transition spd="slow" advTm="234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 marL="457200"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По каким признакам Гренландского кита относят к </a:t>
            </a:r>
            <a:r>
              <a:rPr lang="ru-RU" sz="2400" dirty="0" smtClean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семейству </a:t>
            </a:r>
            <a:r>
              <a:rPr lang="ru-RU" sz="24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гладких китов?</a:t>
            </a:r>
            <a:r>
              <a:rPr lang="ru-RU" sz="2400" dirty="0">
                <a:latin typeface="Arial Black" pitchFamily="34" charset="0"/>
                <a:ea typeface="Calibri"/>
                <a:cs typeface="Times New Roman"/>
              </a:rPr>
              <a:t/>
            </a:r>
            <a:br>
              <a:rPr lang="ru-RU" sz="2400" dirty="0">
                <a:latin typeface="Arial Black" pitchFamily="34" charset="0"/>
                <a:ea typeface="Calibri"/>
                <a:cs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5517232"/>
            <a:ext cx="8219256" cy="108012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Названы они так по причине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Calibri"/>
                <a:cs typeface="Times New Roman"/>
              </a:rPr>
              <a:t>отсутствия на горле и брюхе всевозможных борозд и полос</a:t>
            </a:r>
            <a:r>
              <a:rPr lang="ru-RU" sz="2000" b="1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 Максимальная длина гренландского кита – 22 м при весе в 140 тонн.</a:t>
            </a:r>
            <a:endParaRPr lang="ru-RU" sz="1800" dirty="0">
              <a:latin typeface="Arial Black" pitchFamily="34" charset="0"/>
              <a:ea typeface="Calibri"/>
              <a:cs typeface="Times New Roman"/>
            </a:endParaRPr>
          </a:p>
          <a:p>
            <a:pPr algn="just"/>
            <a:endParaRPr lang="ru-RU" sz="2000" dirty="0"/>
          </a:p>
        </p:txBody>
      </p:sp>
      <p:pic>
        <p:nvPicPr>
          <p:cNvPr id="3074" name="Picture 2" descr="C:\Users\ДДТ\Desktop\1.1.Занятия.Неизвестное  об известном\Гл.1. Животные\11.Жизнь на краю Земли\Материал.фото\1.Чем питаются в Арктике\Гренландский-ки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268760"/>
            <a:ext cx="6210873" cy="41174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76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32"/>
    </mc:Choice>
    <mc:Fallback xmlns="">
      <p:transition spd="slow" advTm="17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2546" y="260648"/>
            <a:ext cx="3581942" cy="367240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spc="-5" dirty="0">
                <a:latin typeface="Arial Black" pitchFamily="34" charset="0"/>
                <a:ea typeface="Times New Roman"/>
              </a:rPr>
              <a:t>Как называется точка в самом центре Арктики?</a:t>
            </a:r>
            <a:r>
              <a:rPr lang="ru-RU" sz="2400" i="1" spc="-5" dirty="0">
                <a:latin typeface="Arial Black" pitchFamily="34" charset="0"/>
                <a:ea typeface="Times New Roman"/>
              </a:rPr>
              <a:t/>
            </a:r>
            <a:br>
              <a:rPr lang="ru-RU" sz="2400" i="1" spc="-5" dirty="0">
                <a:latin typeface="Arial Black" pitchFamily="34" charset="0"/>
                <a:ea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5301208"/>
            <a:ext cx="8424937" cy="1556792"/>
          </a:xfrm>
        </p:spPr>
        <p:txBody>
          <a:bodyPr>
            <a:normAutofit/>
          </a:bodyPr>
          <a:lstStyle/>
          <a:p>
            <a:pPr marL="0" marR="12700" indent="0" algn="just">
              <a:spcBef>
                <a:spcPts val="1200"/>
              </a:spcBef>
              <a:buNone/>
              <a:tabLst>
                <a:tab pos="191770" algn="l"/>
              </a:tabLst>
            </a:pPr>
            <a:r>
              <a:rPr lang="ru-RU" sz="2000" spc="15" dirty="0">
                <a:latin typeface="Arial Black" pitchFamily="34" charset="0"/>
                <a:ea typeface="Times New Roman"/>
              </a:rPr>
              <a:t>Географическая точка в самом центре Арктики называется </a:t>
            </a:r>
            <a:r>
              <a:rPr lang="ru-RU" sz="2000" spc="15" dirty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Северным полюсом</a:t>
            </a:r>
            <a:r>
              <a:rPr lang="ru-RU" sz="2000" spc="15" dirty="0" smtClean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.</a:t>
            </a:r>
            <a:r>
              <a:rPr lang="ru-RU" sz="20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000" b="1" dirty="0">
                <a:latin typeface="Arial Black" pitchFamily="34" charset="0"/>
              </a:rPr>
              <a:t>Северный полюс</a:t>
            </a:r>
            <a:r>
              <a:rPr lang="ru-RU" sz="2000" dirty="0">
                <a:latin typeface="Arial Black" pitchFamily="34" charset="0"/>
              </a:rPr>
              <a:t> — точка </a:t>
            </a:r>
            <a:r>
              <a:rPr lang="ru-RU" sz="2000" dirty="0" smtClean="0">
                <a:latin typeface="Arial Black" pitchFamily="34" charset="0"/>
              </a:rPr>
              <a:t>пересечения оси вращения  Земли </a:t>
            </a:r>
            <a:r>
              <a:rPr lang="ru-RU" sz="2000" dirty="0">
                <a:latin typeface="Arial Black" pitchFamily="34" charset="0"/>
              </a:rPr>
              <a:t>с её поверхностью </a:t>
            </a:r>
            <a:r>
              <a:rPr lang="ru-RU" sz="2000" dirty="0" smtClean="0">
                <a:latin typeface="Arial Black" pitchFamily="34" charset="0"/>
              </a:rPr>
              <a:t>в Северном полушарии. </a:t>
            </a:r>
            <a:endParaRPr lang="ru-RU" sz="2000" spc="15" dirty="0">
              <a:latin typeface="Arial Black" pitchFamily="34" charset="0"/>
              <a:ea typeface="Times New Roman"/>
            </a:endParaRPr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4098" name="Picture 2" descr="C:\Users\ДДТ\Desktop\1.1.Занятия.Неизвестное  об известном\Гл.1. Животные\11.Жизнь на краю Земли\фото викторина\полюс северн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1861"/>
            <a:ext cx="5040560" cy="5063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655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59"/>
    </mc:Choice>
    <mc:Fallback xmlns="">
      <p:transition spd="slow" advTm="15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spc="-5" dirty="0">
                <a:latin typeface="Arial Black" pitchFamily="34" charset="0"/>
                <a:ea typeface="Times New Roman"/>
              </a:rPr>
              <a:t>Какое животное  является символом Арктики?</a:t>
            </a:r>
            <a:r>
              <a:rPr lang="ru-RU" sz="2400" i="1" spc="-5" dirty="0">
                <a:latin typeface="Arial Black" pitchFamily="34" charset="0"/>
                <a:ea typeface="Times New Roman"/>
              </a:rPr>
              <a:t/>
            </a:r>
            <a:br>
              <a:rPr lang="ru-RU" sz="2400" i="1" spc="-5" dirty="0">
                <a:latin typeface="Arial Black" pitchFamily="34" charset="0"/>
                <a:ea typeface="Times New Roman"/>
              </a:rPr>
            </a:b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5373216"/>
            <a:ext cx="8219256" cy="12241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</a:rPr>
              <a:t>Общепризнанным символом Севера признан, конечно же, </a:t>
            </a:r>
            <a:r>
              <a:rPr lang="ru-RU" sz="2000" dirty="0">
                <a:solidFill>
                  <a:srgbClr val="FF0000"/>
                </a:solidFill>
                <a:latin typeface="Arial Black" pitchFamily="34" charset="0"/>
                <a:ea typeface="Calibri"/>
              </a:rPr>
              <a:t>белый медведь</a:t>
            </a: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</a:rPr>
              <a:t>. Более того, это самый крупный наземный хищник в мире. 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5122" name="Picture 2" descr="C:\Users\ДДТ\Desktop\1.1.Занятия.Неизвестное  об известном\Гл.1. Животные\11.Жизнь на краю Земли\Материал.фото\1.Чем питаются в Арктике\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79047"/>
            <a:ext cx="5760640" cy="3909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67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94"/>
    </mc:Choice>
    <mc:Fallback xmlns="">
      <p:transition spd="slow" advTm="12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76064"/>
          </a:xfrm>
        </p:spPr>
        <p:txBody>
          <a:bodyPr>
            <a:normAutofit/>
          </a:bodyPr>
          <a:lstStyle/>
          <a:p>
            <a:r>
              <a:rPr lang="ru-RU" sz="2400" spc="-5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Что больше</a:t>
            </a:r>
            <a:r>
              <a:rPr lang="ru-RU" sz="2400" b="1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 — </a:t>
            </a:r>
            <a:r>
              <a:rPr lang="ru-RU" sz="2400" spc="-5" dirty="0">
                <a:solidFill>
                  <a:srgbClr val="000000"/>
                </a:solidFill>
                <a:latin typeface="Arial Black" pitchFamily="34" charset="0"/>
                <a:ea typeface="Times New Roman"/>
              </a:rPr>
              <a:t>Антарктида или Африка?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14258" y="4884348"/>
            <a:ext cx="7929742" cy="1857020"/>
          </a:xfrm>
        </p:spPr>
        <p:txBody>
          <a:bodyPr>
            <a:normAutofit/>
          </a:bodyPr>
          <a:lstStyle/>
          <a:p>
            <a:pPr marL="0" marR="419100" indent="0" algn="r">
              <a:spcBef>
                <a:spcPts val="1200"/>
              </a:spcBef>
              <a:buNone/>
              <a:tabLst>
                <a:tab pos="224790" algn="l"/>
              </a:tabLst>
            </a:pPr>
            <a:r>
              <a:rPr lang="ru-RU" sz="2000" spc="15" dirty="0">
                <a:latin typeface="Arial Black" pitchFamily="34" charset="0"/>
                <a:ea typeface="Times New Roman"/>
              </a:rPr>
              <a:t>Африка превосходит размерами Антарктиду </a:t>
            </a:r>
            <a:endParaRPr lang="ru-RU" sz="2000" spc="15" dirty="0" smtClean="0">
              <a:latin typeface="Arial Black" pitchFamily="34" charset="0"/>
              <a:ea typeface="Times New Roman"/>
            </a:endParaRPr>
          </a:p>
          <a:p>
            <a:pPr marL="0" marR="419100" indent="0" algn="r">
              <a:spcBef>
                <a:spcPts val="1200"/>
              </a:spcBef>
              <a:buNone/>
              <a:tabLst>
                <a:tab pos="224790" algn="l"/>
              </a:tabLst>
            </a:pPr>
            <a:r>
              <a:rPr lang="ru-RU" sz="2000" spc="15" dirty="0" smtClean="0">
                <a:latin typeface="Arial Black" pitchFamily="34" charset="0"/>
                <a:ea typeface="Times New Roman"/>
              </a:rPr>
              <a:t>более </a:t>
            </a:r>
            <a:r>
              <a:rPr lang="ru-RU" sz="2000" spc="15" dirty="0">
                <a:latin typeface="Arial Black" pitchFamily="34" charset="0"/>
                <a:ea typeface="Times New Roman"/>
              </a:rPr>
              <a:t>чем </a:t>
            </a:r>
            <a:r>
              <a:rPr lang="ru-RU" sz="2000" spc="15" dirty="0" smtClean="0">
                <a:latin typeface="Arial Black" pitchFamily="34" charset="0"/>
                <a:ea typeface="Times New Roman"/>
              </a:rPr>
              <a:t>вдвое.</a:t>
            </a:r>
          </a:p>
          <a:p>
            <a:pPr marL="0" marR="419100" indent="0" algn="r">
              <a:spcBef>
                <a:spcPts val="1200"/>
              </a:spcBef>
              <a:buNone/>
              <a:tabLst>
                <a:tab pos="224790" algn="l"/>
              </a:tabLst>
            </a:pPr>
            <a:r>
              <a:rPr lang="ru-RU" sz="2000" spc="15" dirty="0" smtClean="0">
                <a:latin typeface="Arial Black" pitchFamily="34" charset="0"/>
                <a:ea typeface="Times New Roman"/>
              </a:rPr>
              <a:t> </a:t>
            </a:r>
            <a:r>
              <a:rPr lang="ru-RU" sz="2000" spc="15" dirty="0" smtClean="0">
                <a:solidFill>
                  <a:srgbClr val="FF0000"/>
                </a:solidFill>
                <a:latin typeface="Arial Black" pitchFamily="34" charset="0"/>
                <a:ea typeface="Times New Roman"/>
              </a:rPr>
              <a:t>Территория Африки  30 221532 км2</a:t>
            </a:r>
            <a:endParaRPr lang="ru-RU" sz="2000" spc="15" dirty="0">
              <a:solidFill>
                <a:srgbClr val="FF0000"/>
              </a:solidFill>
              <a:latin typeface="Arial Black" pitchFamily="34" charset="0"/>
              <a:ea typeface="Times New Roman"/>
            </a:endParaRPr>
          </a:p>
          <a:p>
            <a:pPr marL="45720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Arial Black" pitchFamily="34" charset="0"/>
                <a:ea typeface="Calibri"/>
                <a:cs typeface="Times New Roman"/>
              </a:rPr>
              <a:t> </a:t>
            </a:r>
            <a:endParaRPr lang="ru-RU" sz="2000" dirty="0">
              <a:latin typeface="Arial Black" pitchFamily="34" charset="0"/>
              <a:ea typeface="Calibri"/>
              <a:cs typeface="Times New Roman"/>
            </a:endParaRPr>
          </a:p>
          <a:p>
            <a:pPr algn="just"/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72" y="5085184"/>
            <a:ext cx="1781460" cy="16091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ДДТ\Desktop\1.1.Занятия.Неизвестное  об известном\Гл.1. Животные\11.Жизнь на краю Земли\фото викторина\африка.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19" y="1342120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ДДТ\Desktop\1.1.Занятия.Неизвестное  об известном\Гл.1. Животные\11.Жизнь на краю Земли\фото викторина\антарктида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482" y="1319098"/>
            <a:ext cx="3266925" cy="325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478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14"/>
    </mc:Choice>
    <mc:Fallback xmlns="">
      <p:transition spd="slow" advTm="227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Игорь\Рабочий стол\1.1.Занятия.Неизвестное  об известном\Гл.1. Животные\11.Жизнь на краю Земли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20"/>
            <a:ext cx="9144000" cy="684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363272" cy="1084982"/>
          </a:xfrm>
        </p:spPr>
        <p:txBody>
          <a:bodyPr>
            <a:normAutofit fontScale="90000"/>
          </a:bodyPr>
          <a:lstStyle/>
          <a:p>
            <a:pPr marR="63500" algn="just">
              <a:spcAft>
                <a:spcPts val="0"/>
              </a:spcAft>
              <a:tabLst>
                <a:tab pos="262255" algn="l"/>
              </a:tabLst>
            </a:pPr>
            <a:r>
              <a:rPr lang="ru-RU" sz="2400" spc="-5" dirty="0">
                <a:latin typeface="Arial Black" pitchFamily="34" charset="0"/>
                <a:ea typeface="Times New Roman"/>
              </a:rPr>
              <a:t>Правда ли, что девяносто пять процентов мировых запасов льда приходится на Антарктиду?</a:t>
            </a:r>
            <a:r>
              <a:rPr lang="ru-RU" sz="800" i="1" spc="-5" dirty="0">
                <a:latin typeface="Arial Black" pitchFamily="34" charset="0"/>
                <a:ea typeface="Times New Roman"/>
              </a:rPr>
              <a:t/>
            </a:r>
            <a:br>
              <a:rPr lang="ru-RU" sz="800" i="1" spc="-5" dirty="0">
                <a:latin typeface="Arial Black" pitchFamily="34" charset="0"/>
                <a:ea typeface="Times New Roman"/>
              </a:rPr>
            </a:br>
            <a:endParaRPr lang="ru-RU" sz="2400" dirty="0"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5661248"/>
            <a:ext cx="8856984" cy="1196752"/>
          </a:xfrm>
        </p:spPr>
        <p:txBody>
          <a:bodyPr>
            <a:normAutofit/>
          </a:bodyPr>
          <a:lstStyle/>
          <a:p>
            <a:pPr marL="0" marR="12700" indent="0" algn="just">
              <a:spcAft>
                <a:spcPts val="0"/>
              </a:spcAft>
              <a:buNone/>
              <a:tabLst>
                <a:tab pos="237490" algn="l"/>
              </a:tabLst>
            </a:pPr>
            <a:r>
              <a:rPr lang="ru-RU" sz="2000" spc="15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Правда. Антарктида почти целиком закована во льды. </a:t>
            </a:r>
            <a:endParaRPr lang="ru-RU" sz="2000" spc="15" dirty="0" smtClean="0">
              <a:solidFill>
                <a:srgbClr val="000000"/>
              </a:solidFill>
              <a:latin typeface="Arial Black" pitchFamily="34" charset="0"/>
              <a:ea typeface="Times New Roman"/>
              <a:cs typeface="Times New Roman"/>
            </a:endParaRPr>
          </a:p>
          <a:p>
            <a:pPr marL="0" marR="12700" indent="0" algn="just">
              <a:spcAft>
                <a:spcPts val="0"/>
              </a:spcAft>
              <a:buNone/>
              <a:tabLst>
                <a:tab pos="237490" algn="l"/>
              </a:tabLst>
            </a:pPr>
            <a:r>
              <a:rPr lang="ru-RU" sz="2000" spc="15" dirty="0" smtClean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В </a:t>
            </a:r>
            <a:r>
              <a:rPr lang="ru-RU" sz="2000" spc="15" dirty="0">
                <a:solidFill>
                  <a:srgbClr val="000000"/>
                </a:solidFill>
                <a:latin typeface="Arial Black" pitchFamily="34" charset="0"/>
                <a:ea typeface="Times New Roman"/>
                <a:cs typeface="Times New Roman"/>
              </a:rPr>
              <a:t>некоторых местах </a:t>
            </a:r>
            <a:r>
              <a:rPr lang="ru-RU" sz="2000" spc="15" dirty="0">
                <a:solidFill>
                  <a:srgbClr val="FF0000"/>
                </a:solidFill>
                <a:latin typeface="Arial Black" pitchFamily="34" charset="0"/>
                <a:ea typeface="Times New Roman"/>
                <a:cs typeface="Times New Roman"/>
              </a:rPr>
              <a:t>толщина этого ледяного панциря превышает 3 км.</a:t>
            </a:r>
            <a:endParaRPr lang="ru-RU" sz="2000" dirty="0">
              <a:solidFill>
                <a:srgbClr val="FF0000"/>
              </a:solidFill>
              <a:latin typeface="Arial Black" pitchFamily="34" charset="0"/>
              <a:ea typeface="Calibri"/>
              <a:cs typeface="Times New Roman"/>
            </a:endParaRPr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7172" name="Picture 4" descr="C:\Users\ДДТ\Desktop\1.1.Занятия.Неизвестное  об известном\Гл.1. Животные\11.Жизнь на краю Земли\фото викторина\льд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6978342" cy="4470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959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92"/>
    </mc:Choice>
    <mc:Fallback xmlns="">
      <p:transition spd="slow" advTm="176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4|1.3|1.3|1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7|7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7|1.4|1.6|1.6|4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.3|6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|7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2|6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8|6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5|1.6|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|1.9|3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3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3|2.3|5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|5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4|3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4|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1|1.6|3.2|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8|6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509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Викторина  « Жизнь на краю Земли» </vt:lpstr>
      <vt:lpstr>Правда ли  площадь Арктики в несколько раз больше европейской территории?</vt:lpstr>
      <vt:lpstr>Какие  основные растения произрастают  в Арктике? </vt:lpstr>
      <vt:lpstr>Чем  отличается Арктика от Антарктиды? </vt:lpstr>
      <vt:lpstr>По каким признакам Гренландского кита относят к семейству гладких китов? </vt:lpstr>
      <vt:lpstr>Как называется точка в самом центре Арктики? </vt:lpstr>
      <vt:lpstr>Какое животное  является символом Арктики? </vt:lpstr>
      <vt:lpstr>Что больше — Антарктида или Африка?</vt:lpstr>
      <vt:lpstr>Правда ли, что девяносто пять процентов мировых запасов льда приходится на Антарктиду? </vt:lpstr>
      <vt:lpstr>Тюлени принадлежат  к: а) млекопитающим;  б) рыбам; в) рептилиям. </vt:lpstr>
      <vt:lpstr>Какая из этих птиц умеет летать: а) эму; б) киви; в) фламинго; г) пингвин?</vt:lpstr>
      <vt:lpstr>Питаются ли белые медведи пингвинами? </vt:lpstr>
      <vt:lpstr>Почему Арктика так называется? </vt:lpstr>
      <vt:lpstr>Почему Арктику называют «кухней погоды»? </vt:lpstr>
      <vt:lpstr>Правда ли, что в Антарктиде отсутствуют временные зоны? </vt:lpstr>
      <vt:lpstr>Правда ли  Антарктида содержит 70% от запасов всей пресной воды на планете?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« Жизнь на краю Земли»</dc:title>
  <dc:creator>ДДТ</dc:creator>
  <cp:lastModifiedBy>ДДТ</cp:lastModifiedBy>
  <cp:revision>22</cp:revision>
  <dcterms:modified xsi:type="dcterms:W3CDTF">2018-06-19T07:47:32Z</dcterms:modified>
</cp:coreProperties>
</file>